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274" r:id="rId6"/>
    <p:sldId id="350" r:id="rId7"/>
    <p:sldId id="340" r:id="rId8"/>
    <p:sldId id="385" r:id="rId9"/>
    <p:sldId id="337" r:id="rId10"/>
    <p:sldId id="394" r:id="rId11"/>
    <p:sldId id="339" r:id="rId12"/>
    <p:sldId id="395" r:id="rId13"/>
    <p:sldId id="386" r:id="rId14"/>
    <p:sldId id="344" r:id="rId15"/>
    <p:sldId id="345" r:id="rId16"/>
    <p:sldId id="387" r:id="rId17"/>
    <p:sldId id="361" r:id="rId18"/>
    <p:sldId id="388" r:id="rId19"/>
    <p:sldId id="396" r:id="rId20"/>
    <p:sldId id="389" r:id="rId21"/>
    <p:sldId id="392" r:id="rId22"/>
    <p:sldId id="397" r:id="rId23"/>
    <p:sldId id="391" r:id="rId24"/>
    <p:sldId id="393" r:id="rId25"/>
    <p:sldId id="390" r:id="rId26"/>
    <p:sldId id="398" r:id="rId27"/>
    <p:sldId id="399" r:id="rId28"/>
    <p:sldId id="400" r:id="rId29"/>
    <p:sldId id="404" r:id="rId30"/>
    <p:sldId id="405" r:id="rId31"/>
    <p:sldId id="406" r:id="rId32"/>
    <p:sldId id="401" r:id="rId33"/>
    <p:sldId id="383"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62" d="100"/>
          <a:sy n="62" d="100"/>
        </p:scale>
        <p:origin x="836" y="40"/>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A581DF8F-BBB6-4BB1-97E9-0A99BA225E20}"/>
    <pc:docChg chg="undo custSel modSld">
      <pc:chgData name="Gé Verbeek" userId="20d2065d-8055-4a68-a463-00777506795f" providerId="ADAL" clId="{A581DF8F-BBB6-4BB1-97E9-0A99BA225E20}" dt="2022-04-20T08:26:56.806" v="72" actId="1076"/>
      <pc:docMkLst>
        <pc:docMk/>
      </pc:docMkLst>
      <pc:sldChg chg="addSp modSp modAnim">
        <pc:chgData name="Gé Verbeek" userId="20d2065d-8055-4a68-a463-00777506795f" providerId="ADAL" clId="{A581DF8F-BBB6-4BB1-97E9-0A99BA225E20}" dt="2022-04-20T08:18:52.669" v="31"/>
        <pc:sldMkLst>
          <pc:docMk/>
          <pc:sldMk cId="0" sldId="339"/>
        </pc:sldMkLst>
      </pc:sldChg>
      <pc:sldChg chg="addSp modSp setFolMasterAnim modAnim">
        <pc:chgData name="Gé Verbeek" userId="20d2065d-8055-4a68-a463-00777506795f" providerId="ADAL" clId="{A581DF8F-BBB6-4BB1-97E9-0A99BA225E20}" dt="2022-04-20T08:20:50.368" v="39"/>
        <pc:sldMkLst>
          <pc:docMk/>
          <pc:sldMk cId="0" sldId="344"/>
        </pc:sldMkLst>
      </pc:sldChg>
      <pc:sldChg chg="addSp delSp modSp modAnim">
        <pc:chgData name="Gé Verbeek" userId="20d2065d-8055-4a68-a463-00777506795f" providerId="ADAL" clId="{A581DF8F-BBB6-4BB1-97E9-0A99BA225E20}" dt="2022-04-20T08:17:03.982" v="17"/>
        <pc:sldMkLst>
          <pc:docMk/>
          <pc:sldMk cId="1275218087" sldId="385"/>
        </pc:sldMkLst>
      </pc:sldChg>
      <pc:sldChg chg="addSp modSp modAnim">
        <pc:chgData name="Gé Verbeek" userId="20d2065d-8055-4a68-a463-00777506795f" providerId="ADAL" clId="{A581DF8F-BBB6-4BB1-97E9-0A99BA225E20}" dt="2022-04-20T08:22:04.890" v="42"/>
        <pc:sldMkLst>
          <pc:docMk/>
          <pc:sldMk cId="2924134363" sldId="388"/>
        </pc:sldMkLst>
      </pc:sldChg>
      <pc:sldChg chg="addSp delSp modSp modAnim">
        <pc:chgData name="Gé Verbeek" userId="20d2065d-8055-4a68-a463-00777506795f" providerId="ADAL" clId="{A581DF8F-BBB6-4BB1-97E9-0A99BA225E20}" dt="2022-04-20T08:25:21.619" v="66"/>
        <pc:sldMkLst>
          <pc:docMk/>
          <pc:sldMk cId="2084919726" sldId="392"/>
        </pc:sldMkLst>
      </pc:sldChg>
      <pc:sldChg chg="addSp modSp modAnim">
        <pc:chgData name="Gé Verbeek" userId="20d2065d-8055-4a68-a463-00777506795f" providerId="ADAL" clId="{A581DF8F-BBB6-4BB1-97E9-0A99BA225E20}" dt="2022-04-20T08:25:48.443" v="70"/>
        <pc:sldMkLst>
          <pc:docMk/>
          <pc:sldMk cId="2295125547" sldId="393"/>
        </pc:sldMkLst>
      </pc:sldChg>
      <pc:sldChg chg="addSp modSp setFolMasterAnim modAnim">
        <pc:chgData name="Gé Verbeek" userId="20d2065d-8055-4a68-a463-00777506795f" providerId="ADAL" clId="{A581DF8F-BBB6-4BB1-97E9-0A99BA225E20}" dt="2022-04-20T08:18:06.895" v="22"/>
        <pc:sldMkLst>
          <pc:docMk/>
          <pc:sldMk cId="2648251186" sldId="394"/>
        </pc:sldMkLst>
      </pc:sldChg>
      <pc:sldChg chg="addSp modSp modAnim">
        <pc:chgData name="Gé Verbeek" userId="20d2065d-8055-4a68-a463-00777506795f" providerId="ADAL" clId="{A581DF8F-BBB6-4BB1-97E9-0A99BA225E20}" dt="2022-04-20T08:22:36.638" v="45"/>
        <pc:sldMkLst>
          <pc:docMk/>
          <pc:sldMk cId="752161162" sldId="396"/>
        </pc:sldMkLst>
      </pc:sldChg>
      <pc:sldChg chg="addSp modSp modAnim">
        <pc:chgData name="Gé Verbeek" userId="20d2065d-8055-4a68-a463-00777506795f" providerId="ADAL" clId="{A581DF8F-BBB6-4BB1-97E9-0A99BA225E20}" dt="2022-04-20T08:23:57.836" v="58"/>
        <pc:sldMkLst>
          <pc:docMk/>
          <pc:sldMk cId="4180189155" sldId="397"/>
        </pc:sldMkLst>
      </pc:sldChg>
      <pc:sldChg chg="addSp modSp">
        <pc:chgData name="Gé Verbeek" userId="20d2065d-8055-4a68-a463-00777506795f" providerId="ADAL" clId="{A581DF8F-BBB6-4BB1-97E9-0A99BA225E20}" dt="2022-04-20T08:26:56.806" v="72" actId="1076"/>
        <pc:sldMkLst>
          <pc:docMk/>
          <pc:sldMk cId="1185250264" sldId="406"/>
        </pc:sldMkLst>
      </pc:sldChg>
    </pc:docChg>
  </pc:docChgLst>
  <pc:docChgLst>
    <pc:chgData name="Gé Verbeek" userId="20d2065d-8055-4a68-a463-00777506795f" providerId="ADAL" clId="{D88756D2-FCB7-44B4-94D0-1CD61A2E664C}"/>
    <pc:docChg chg="custSel modSld">
      <pc:chgData name="Gé Verbeek" userId="20d2065d-8055-4a68-a463-00777506795f" providerId="ADAL" clId="{D88756D2-FCB7-44B4-94D0-1CD61A2E664C}" dt="2022-04-21T18:02:57.269" v="64" actId="1076"/>
      <pc:docMkLst>
        <pc:docMk/>
      </pc:docMkLst>
      <pc:sldChg chg="addSp delSp modSp modAnim">
        <pc:chgData name="Gé Verbeek" userId="20d2065d-8055-4a68-a463-00777506795f" providerId="ADAL" clId="{D88756D2-FCB7-44B4-94D0-1CD61A2E664C}" dt="2022-04-21T18:02:57.269" v="64" actId="1076"/>
        <pc:sldMkLst>
          <pc:docMk/>
          <pc:sldMk cId="3985291533" sldId="350"/>
        </pc:sldMkLst>
      </pc:sldChg>
      <pc:sldChg chg="modSp">
        <pc:chgData name="Gé Verbeek" userId="20d2065d-8055-4a68-a463-00777506795f" providerId="ADAL" clId="{D88756D2-FCB7-44B4-94D0-1CD61A2E664C}" dt="2022-04-21T17:57:23.322" v="5" actId="20577"/>
        <pc:sldMkLst>
          <pc:docMk/>
          <pc:sldMk cId="2084919726" sldId="392"/>
        </pc:sldMkLst>
      </pc:sldChg>
      <pc:sldChg chg="modSp">
        <pc:chgData name="Gé Verbeek" userId="20d2065d-8055-4a68-a463-00777506795f" providerId="ADAL" clId="{D88756D2-FCB7-44B4-94D0-1CD61A2E664C}" dt="2022-04-21T17:58:00.507" v="6" actId="20577"/>
        <pc:sldMkLst>
          <pc:docMk/>
          <pc:sldMk cId="2295125547" sldId="393"/>
        </pc:sldMkLst>
      </pc:sldChg>
      <pc:sldChg chg="modAnim">
        <pc:chgData name="Gé Verbeek" userId="20d2065d-8055-4a68-a463-00777506795f" providerId="ADAL" clId="{D88756D2-FCB7-44B4-94D0-1CD61A2E664C}" dt="2022-04-21T17:55:55.545" v="1"/>
        <pc:sldMkLst>
          <pc:docMk/>
          <pc:sldMk cId="4180189155" sldId="397"/>
        </pc:sldMkLst>
      </pc:sldChg>
    </pc:docChg>
  </pc:docChgLst>
  <pc:docChgLst>
    <pc:chgData name="Gé Verbeek" userId="20d2065d-8055-4a68-a463-00777506795f" providerId="ADAL" clId="{82F9F820-43F7-4B98-8907-D082A292FBAA}"/>
    <pc:docChg chg="modSld">
      <pc:chgData name="Gé Verbeek" userId="20d2065d-8055-4a68-a463-00777506795f" providerId="ADAL" clId="{82F9F820-43F7-4B98-8907-D082A292FBAA}" dt="2025-03-25T14:20:17.484" v="5" actId="1036"/>
      <pc:docMkLst>
        <pc:docMk/>
      </pc:docMkLst>
      <pc:sldChg chg="modSp mod">
        <pc:chgData name="Gé Verbeek" userId="20d2065d-8055-4a68-a463-00777506795f" providerId="ADAL" clId="{82F9F820-43F7-4B98-8907-D082A292FBAA}" dt="2025-03-25T14:20:17.484" v="5" actId="1036"/>
        <pc:sldMkLst>
          <pc:docMk/>
          <pc:sldMk cId="2473571814" sldId="390"/>
        </pc:sldMkLst>
        <pc:picChg chg="mod">
          <ac:chgData name="Gé Verbeek" userId="20d2065d-8055-4a68-a463-00777506795f" providerId="ADAL" clId="{82F9F820-43F7-4B98-8907-D082A292FBAA}" dt="2025-03-25T14:20:17.484" v="5" actId="1036"/>
          <ac:picMkLst>
            <pc:docMk/>
            <pc:sldMk cId="2473571814" sldId="390"/>
            <ac:picMk id="2" creationId="{1D79379C-616E-4043-82C9-D82A6AC8073B}"/>
          </ac:picMkLst>
        </pc:picChg>
      </pc:sldChg>
      <pc:sldChg chg="modSp mod">
        <pc:chgData name="Gé Verbeek" userId="20d2065d-8055-4a68-a463-00777506795f" providerId="ADAL" clId="{82F9F820-43F7-4B98-8907-D082A292FBAA}" dt="2025-03-25T14:19:56.532" v="4" actId="1036"/>
        <pc:sldMkLst>
          <pc:docMk/>
          <pc:sldMk cId="861661984" sldId="391"/>
        </pc:sldMkLst>
        <pc:picChg chg="mod">
          <ac:chgData name="Gé Verbeek" userId="20d2065d-8055-4a68-a463-00777506795f" providerId="ADAL" clId="{82F9F820-43F7-4B98-8907-D082A292FBAA}" dt="2025-03-25T14:19:56.532" v="4" actId="1036"/>
          <ac:picMkLst>
            <pc:docMk/>
            <pc:sldMk cId="861661984" sldId="391"/>
            <ac:picMk id="2" creationId="{16B660AA-8C79-4BDE-9CE0-FEDABBA981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25-3-2025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25-3-2025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FE23211A-8924-4123-B8BB-2660A1261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F45F28A6-0725-43E2-BE1F-FC5CD7CC51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2532" name="Tijdelijke aanduiding voor dianummer 3">
            <a:extLst>
              <a:ext uri="{FF2B5EF4-FFF2-40B4-BE49-F238E27FC236}">
                <a16:creationId xmlns:a16="http://schemas.microsoft.com/office/drawing/2014/main" id="{36BE5352-6DC8-4695-8630-D48353E6C4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342495-5AAF-45E3-89D3-07BB66D7BA34}" type="slidenum">
              <a:rPr lang="nl-NL" altLang="nl-NL" smtClean="0"/>
              <a:pPr/>
              <a:t>12</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407103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a:extLst>
              <a:ext uri="{FF2B5EF4-FFF2-40B4-BE49-F238E27FC236}">
                <a16:creationId xmlns:a16="http://schemas.microsoft.com/office/drawing/2014/main" id="{05371AF0-417C-4350-ABFA-C6823ACB9F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Tijdelijke aanduiding voor notities 2">
            <a:extLst>
              <a:ext uri="{FF2B5EF4-FFF2-40B4-BE49-F238E27FC236}">
                <a16:creationId xmlns:a16="http://schemas.microsoft.com/office/drawing/2014/main" id="{B7847EF3-3E13-4613-85A6-B59628E186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3252" name="Tijdelijke aanduiding voor dianummer 3">
            <a:extLst>
              <a:ext uri="{FF2B5EF4-FFF2-40B4-BE49-F238E27FC236}">
                <a16:creationId xmlns:a16="http://schemas.microsoft.com/office/drawing/2014/main" id="{CC02BF3F-976B-4763-A68D-AAF45837E8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F3F0B4-6176-4FA5-A033-20F012A2A0FB}" type="slidenum">
              <a:rPr lang="nl-NL" altLang="nl-NL" smtClean="0"/>
              <a:pPr/>
              <a:t>14</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34977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5063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434342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45922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2970896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93108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9158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9618B6C-A773-4FFC-9620-0808940A2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80D2C31-DB01-40D4-8109-B8C93F704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A28AD6D-565D-4DC5-85C4-47E29554CF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701D0-C2AC-44A3-A8E3-52E52608153B}" type="slidenum">
              <a:rPr lang="nl-NL" altLang="nl-NL" smtClean="0"/>
              <a:pPr/>
              <a:t>4</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344702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260560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627952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56613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7620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4059807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94532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176413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BCE45B08-A988-481C-9AC1-83FF620673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EC28DD26-70E1-436D-8D5E-C8CED08B4D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71661D04-C5A8-4B71-8DE2-020F239D6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6D9132-D453-4A72-A84F-BD4E8128735D}" type="slidenum">
              <a:rPr lang="nl-NL" altLang="nl-NL" smtClean="0"/>
              <a:pPr/>
              <a:t>6</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04189060-41A3-48B9-BD03-9473CB299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DBF60ED5-B9BA-4EDD-8EB7-6117E6ECA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a:extLst>
              <a:ext uri="{FF2B5EF4-FFF2-40B4-BE49-F238E27FC236}">
                <a16:creationId xmlns:a16="http://schemas.microsoft.com/office/drawing/2014/main" id="{E8D75D54-5A00-42DD-BAB7-15543EBB9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F57661-B150-432C-B935-95EFF8287DD9}" type="slidenum">
              <a:rPr lang="nl-NL" altLang="nl-NL" smtClean="0"/>
              <a:pPr/>
              <a:t>7</a:t>
            </a:fld>
            <a:endParaRPr lang="nl-NL" altLang="nl-NL"/>
          </a:p>
        </p:txBody>
      </p:sp>
    </p:spTree>
    <p:extLst>
      <p:ext uri="{BB962C8B-B14F-4D97-AF65-F5344CB8AC3E}">
        <p14:creationId xmlns:p14="http://schemas.microsoft.com/office/powerpoint/2010/main" val="323334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04189060-41A3-48B9-BD03-9473CB299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DBF60ED5-B9BA-4EDD-8EB7-6117E6ECA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a:extLst>
              <a:ext uri="{FF2B5EF4-FFF2-40B4-BE49-F238E27FC236}">
                <a16:creationId xmlns:a16="http://schemas.microsoft.com/office/drawing/2014/main" id="{E8D75D54-5A00-42DD-BAB7-15543EBB9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F57661-B150-432C-B935-95EFF8287DD9}" type="slidenum">
              <a:rPr lang="nl-NL" altLang="nl-NL" smtClean="0"/>
              <a:pPr/>
              <a:t>8</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04189060-41A3-48B9-BD03-9473CB299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DBF60ED5-B9BA-4EDD-8EB7-6117E6ECA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a:extLst>
              <a:ext uri="{FF2B5EF4-FFF2-40B4-BE49-F238E27FC236}">
                <a16:creationId xmlns:a16="http://schemas.microsoft.com/office/drawing/2014/main" id="{E8D75D54-5A00-42DD-BAB7-15543EBB9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F57661-B150-432C-B935-95EFF8287DD9}" type="slidenum">
              <a:rPr lang="nl-NL" altLang="nl-NL" smtClean="0"/>
              <a:pPr/>
              <a:t>9</a:t>
            </a:fld>
            <a:endParaRPr lang="nl-NL" altLang="nl-NL"/>
          </a:p>
        </p:txBody>
      </p:sp>
    </p:spTree>
    <p:extLst>
      <p:ext uri="{BB962C8B-B14F-4D97-AF65-F5344CB8AC3E}">
        <p14:creationId xmlns:p14="http://schemas.microsoft.com/office/powerpoint/2010/main" val="230753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99126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770E5414-16C6-45CD-B4F4-14C84CEA1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30DB9C6D-9584-4872-9B86-8B5140F957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0484" name="Tijdelijke aanduiding voor dianummer 3">
            <a:extLst>
              <a:ext uri="{FF2B5EF4-FFF2-40B4-BE49-F238E27FC236}">
                <a16:creationId xmlns:a16="http://schemas.microsoft.com/office/drawing/2014/main" id="{CC9A2D68-386E-4A0F-8128-C265845CFF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189848-7FA6-4D2C-ABF8-C2FA402DAABB}" type="slidenum">
              <a:rPr lang="nl-NL" altLang="nl-NL" smtClean="0"/>
              <a:pPr/>
              <a:t>11</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27t2_msadvQ" TargetMode="External"/><Relationship Id="rId5" Type="http://schemas.openxmlformats.org/officeDocument/2006/relationships/image" Target="../media/image3.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Qnm5qOdaRWE"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ideo" Target="https://www.youtube.com/embed/Hnota9yNGKs"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PVC afvoerbuis</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500996"/>
            <a:ext cx="7740000" cy="4647353"/>
          </a:xfrm>
        </p:spPr>
        <p:txBody>
          <a:bodyPr>
            <a:normAutofit lnSpcReduction="10000"/>
          </a:bodyPr>
          <a:lstStyle/>
          <a:p>
            <a:pPr marL="342900" indent="-342900"/>
            <a:r>
              <a:rPr lang="nl-NL" dirty="0"/>
              <a:t>Ongekeurd; geschikt bij situaties zonder verkeersbelasting voor hemelwaterafvoer en duikerbuis of voor het storten van poeren.</a:t>
            </a:r>
          </a:p>
          <a:p>
            <a:pPr marL="342900" indent="-342900"/>
            <a:endParaRPr lang="nl-NL" dirty="0"/>
          </a:p>
          <a:p>
            <a:pPr marL="342900" indent="-342900"/>
            <a:r>
              <a:rPr lang="nl-NL" dirty="0"/>
              <a:t>SN2; voor </a:t>
            </a:r>
            <a:r>
              <a:rPr lang="nl-NL" dirty="0" err="1"/>
              <a:t>binnenriolering</a:t>
            </a:r>
            <a:r>
              <a:rPr lang="nl-NL" dirty="0"/>
              <a:t>, hemelwaterafvoer, voor het storten van poeren, beluchting en luchtafvoer.</a:t>
            </a:r>
          </a:p>
          <a:p>
            <a:pPr marL="342900" indent="-342900"/>
            <a:endParaRPr lang="nl-NL" dirty="0"/>
          </a:p>
          <a:p>
            <a:pPr marL="342900" indent="-342900"/>
            <a:r>
              <a:rPr lang="nl-NL" dirty="0"/>
              <a:t>SN4; wordt meest toegepast voor </a:t>
            </a:r>
            <a:r>
              <a:rPr lang="nl-NL" dirty="0" err="1"/>
              <a:t>binnenriolering</a:t>
            </a:r>
            <a:r>
              <a:rPr lang="nl-NL" dirty="0"/>
              <a:t> en buitenriolering bij woningen zonder en/of met lichte verkeersbelasting van bijvoorbeeld auto’s.</a:t>
            </a:r>
          </a:p>
          <a:p>
            <a:pPr marL="342900" indent="-342900"/>
            <a:endParaRPr lang="nl-NL" dirty="0"/>
          </a:p>
          <a:p>
            <a:pPr marL="342900" indent="-342900"/>
            <a:r>
              <a:rPr lang="nl-NL" dirty="0"/>
              <a:t>SN8; wordt meest toegepast voor buitenriolering waar grotere verkeersbelasting van toepassing is zoals o.a. vrachtverkeer.</a:t>
            </a:r>
          </a:p>
          <a:p>
            <a:pPr marL="342900" indent="-342900"/>
            <a:endParaRPr lang="nl-NL" dirty="0"/>
          </a:p>
        </p:txBody>
      </p:sp>
    </p:spTree>
    <p:extLst>
      <p:ext uri="{BB962C8B-B14F-4D97-AF65-F5344CB8AC3E}">
        <p14:creationId xmlns:p14="http://schemas.microsoft.com/office/powerpoint/2010/main" val="13918097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BC87FB1D-1387-4A9C-A746-B9BEEA2F1340}"/>
              </a:ext>
            </a:extLst>
          </p:cNvPr>
          <p:cNvSpPr>
            <a:spLocks noGrp="1" noChangeArrowheads="1"/>
          </p:cNvSpPr>
          <p:nvPr>
            <p:ph type="title"/>
          </p:nvPr>
        </p:nvSpPr>
        <p:spPr>
          <a:xfrm>
            <a:off x="832808" y="946213"/>
            <a:ext cx="7886700" cy="996950"/>
          </a:xfrm>
        </p:spPr>
        <p:txBody>
          <a:bodyPr/>
          <a:lstStyle/>
          <a:p>
            <a:pPr eaLnBrk="1" hangingPunct="1"/>
            <a:r>
              <a:rPr lang="nl-NL" altLang="nl-NL" b="1" dirty="0"/>
              <a:t>PVC afvoer leiding verbinden</a:t>
            </a:r>
          </a:p>
        </p:txBody>
      </p:sp>
      <p:sp>
        <p:nvSpPr>
          <p:cNvPr id="7171" name="Tijdelijke aanduiding voor inhoud 2">
            <a:extLst>
              <a:ext uri="{FF2B5EF4-FFF2-40B4-BE49-F238E27FC236}">
                <a16:creationId xmlns:a16="http://schemas.microsoft.com/office/drawing/2014/main" id="{4DCFCB71-E004-4973-8260-472257F6E883}"/>
              </a:ext>
            </a:extLst>
          </p:cNvPr>
          <p:cNvSpPr>
            <a:spLocks noGrp="1" noChangeArrowheads="1"/>
          </p:cNvSpPr>
          <p:nvPr>
            <p:ph idx="1"/>
          </p:nvPr>
        </p:nvSpPr>
        <p:spPr>
          <a:xfrm>
            <a:off x="1009831" y="2038710"/>
            <a:ext cx="6919913" cy="4391025"/>
          </a:xfrm>
        </p:spPr>
        <p:txBody>
          <a:bodyPr/>
          <a:lstStyle/>
          <a:p>
            <a:pPr indent="0">
              <a:buNone/>
              <a:defRPr/>
            </a:pPr>
            <a:r>
              <a:rPr lang="nl-NL" dirty="0"/>
              <a:t>Een PVC buis voor de afvoer van water kan op 2 manieren worden verbonden.</a:t>
            </a:r>
          </a:p>
          <a:p>
            <a:pPr indent="0">
              <a:buNone/>
              <a:defRPr/>
            </a:pPr>
            <a:r>
              <a:rPr lang="nl-NL" dirty="0"/>
              <a:t> </a:t>
            </a:r>
          </a:p>
          <a:p>
            <a:pPr marL="342900" indent="-342900">
              <a:defRPr/>
            </a:pPr>
            <a:r>
              <a:rPr lang="nl-NL" dirty="0"/>
              <a:t>U kunt kiezen voor een PVC buis met een lijmverbinding </a:t>
            </a:r>
          </a:p>
          <a:p>
            <a:pPr indent="0">
              <a:buNone/>
              <a:defRPr/>
            </a:pPr>
            <a:endParaRPr lang="nl-NL" dirty="0"/>
          </a:p>
          <a:p>
            <a:pPr>
              <a:defRPr/>
            </a:pPr>
            <a:r>
              <a:rPr lang="nl-NL" dirty="0"/>
              <a:t>of een PVC buis met een manchetverbinding.</a:t>
            </a:r>
          </a:p>
        </p:txBody>
      </p:sp>
      <p:pic>
        <p:nvPicPr>
          <p:cNvPr id="6146" name="Picture 2" descr="Spiro-Safe steekverbinding diameter 80 mm voor spirobuis bij  Ventilatieland.nl">
            <a:extLst>
              <a:ext uri="{FF2B5EF4-FFF2-40B4-BE49-F238E27FC236}">
                <a16:creationId xmlns:a16="http://schemas.microsoft.com/office/drawing/2014/main" id="{96E9B72C-D5AA-4757-8D97-A9612DBEE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508" y="4673990"/>
            <a:ext cx="3057525" cy="149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1000"/>
                                        <p:tgtEl>
                                          <p:spTgt spid="6146"/>
                                        </p:tgtEl>
                                      </p:cBhvr>
                                    </p:animEffect>
                                    <p:anim calcmode="lin" valueType="num">
                                      <p:cBhvr>
                                        <p:cTn id="20" dur="1000" fill="hold"/>
                                        <p:tgtEl>
                                          <p:spTgt spid="6146"/>
                                        </p:tgtEl>
                                        <p:attrNameLst>
                                          <p:attrName>ppt_x</p:attrName>
                                        </p:attrNameLst>
                                      </p:cBhvr>
                                      <p:tavLst>
                                        <p:tav tm="0">
                                          <p:val>
                                            <p:strVal val="#ppt_x"/>
                                          </p:val>
                                        </p:tav>
                                        <p:tav tm="100000">
                                          <p:val>
                                            <p:strVal val="#ppt_x"/>
                                          </p:val>
                                        </p:tav>
                                      </p:tavLst>
                                    </p:anim>
                                    <p:anim calcmode="lin" valueType="num">
                                      <p:cBhvr>
                                        <p:cTn id="2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Effect transition="in" filter="fade">
                                      <p:cBhvr>
                                        <p:cTn id="26" dur="1000"/>
                                        <p:tgtEl>
                                          <p:spTgt spid="7171">
                                            <p:txEl>
                                              <p:pRg st="4" end="4"/>
                                            </p:txEl>
                                          </p:spTgt>
                                        </p:tgtEl>
                                      </p:cBhvr>
                                    </p:animEffect>
                                    <p:anim calcmode="lin" valueType="num">
                                      <p:cBhvr>
                                        <p:cTn id="27"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58638D99-5892-4FAB-B3E6-58DED9008A60}"/>
              </a:ext>
            </a:extLst>
          </p:cNvPr>
          <p:cNvSpPr>
            <a:spLocks noGrp="1" noChangeArrowheads="1"/>
          </p:cNvSpPr>
          <p:nvPr>
            <p:ph type="title"/>
          </p:nvPr>
        </p:nvSpPr>
        <p:spPr>
          <a:xfrm>
            <a:off x="1061110" y="584995"/>
            <a:ext cx="7813675" cy="996950"/>
          </a:xfrm>
        </p:spPr>
        <p:txBody>
          <a:bodyPr/>
          <a:lstStyle/>
          <a:p>
            <a:pPr eaLnBrk="1" hangingPunct="1"/>
            <a:r>
              <a:rPr lang="nl-NL" altLang="nl-NL" b="1" dirty="0"/>
              <a:t>Manchet verbindingen</a:t>
            </a:r>
          </a:p>
        </p:txBody>
      </p:sp>
      <p:sp>
        <p:nvSpPr>
          <p:cNvPr id="7171" name="Tijdelijke aanduiding voor inhoud 2">
            <a:extLst>
              <a:ext uri="{FF2B5EF4-FFF2-40B4-BE49-F238E27FC236}">
                <a16:creationId xmlns:a16="http://schemas.microsoft.com/office/drawing/2014/main" id="{A218B9E2-4FFB-414B-A872-C099D59583A2}"/>
              </a:ext>
            </a:extLst>
          </p:cNvPr>
          <p:cNvSpPr>
            <a:spLocks noGrp="1" noChangeArrowheads="1"/>
          </p:cNvSpPr>
          <p:nvPr>
            <p:ph idx="1"/>
          </p:nvPr>
        </p:nvSpPr>
        <p:spPr>
          <a:xfrm>
            <a:off x="1061110" y="644376"/>
            <a:ext cx="8216900" cy="4721538"/>
          </a:xfrm>
        </p:spPr>
        <p:txBody>
          <a:bodyPr/>
          <a:lstStyle/>
          <a:p>
            <a:pPr indent="0">
              <a:buNone/>
              <a:defRPr/>
            </a:pPr>
            <a:r>
              <a:rPr lang="nl-NL" altLang="nl-NL" dirty="0">
                <a:solidFill>
                  <a:schemeClr val="tx1"/>
                </a:solidFill>
              </a:rPr>
              <a:t>Manchet is een schuifverbinding.  </a:t>
            </a:r>
            <a:r>
              <a:rPr lang="nl-NL" altLang="nl-NL" sz="9600" dirty="0">
                <a:solidFill>
                  <a:schemeClr val="tx1"/>
                </a:solidFill>
              </a:rPr>
              <a:t> </a:t>
            </a:r>
            <a:r>
              <a:rPr lang="nl-NL" altLang="nl-NL" dirty="0">
                <a:solidFill>
                  <a:schemeClr val="tx1"/>
                </a:solidFill>
              </a:rPr>
              <a:t>                                   </a:t>
            </a:r>
            <a:br>
              <a:rPr lang="nl-NL" altLang="nl-NL" dirty="0">
                <a:solidFill>
                  <a:schemeClr val="tx1"/>
                </a:solidFill>
              </a:rPr>
            </a:br>
            <a:r>
              <a:rPr lang="nl-NL" altLang="nl-NL" dirty="0">
                <a:solidFill>
                  <a:schemeClr val="tx1"/>
                </a:solidFill>
              </a:rPr>
              <a:t>Deze heeft een mof met daarin een rubber rand. De buis (spie) schuift in de manchet en sluit af op het rubber. Deze verbinding hoeft niet te worden gelijmd met pvc lijm.</a:t>
            </a:r>
          </a:p>
          <a:p>
            <a:pPr indent="0">
              <a:buNone/>
              <a:defRPr/>
            </a:pPr>
            <a:br>
              <a:rPr lang="nl-NL" altLang="nl-NL" dirty="0">
                <a:solidFill>
                  <a:schemeClr val="tx1"/>
                </a:solidFill>
              </a:rPr>
            </a:br>
            <a:r>
              <a:rPr lang="nl-NL" altLang="nl-NL" dirty="0">
                <a:solidFill>
                  <a:schemeClr val="tx1"/>
                </a:solidFill>
              </a:rPr>
              <a:t>Manchet verbindingen worden enkel toegepast op plaatsen die altijd bereikbaar en waar geen druk op de leiding staat zoals een hemelwaterafvoer.</a:t>
            </a:r>
          </a:p>
          <a:p>
            <a:pPr>
              <a:defRPr/>
            </a:pPr>
            <a:endParaRPr lang="nl-NL" altLang="nl-NL" dirty="0"/>
          </a:p>
        </p:txBody>
      </p:sp>
      <p:sp>
        <p:nvSpPr>
          <p:cNvPr id="21509" name="Rectangle 5">
            <a:extLst>
              <a:ext uri="{FF2B5EF4-FFF2-40B4-BE49-F238E27FC236}">
                <a16:creationId xmlns:a16="http://schemas.microsoft.com/office/drawing/2014/main" id="{F2BF64E8-B07E-43A8-95B0-9205871585D3}"/>
              </a:ext>
            </a:extLst>
          </p:cNvPr>
          <p:cNvSpPr>
            <a:spLocks noChangeArrowheads="1"/>
          </p:cNvSpPr>
          <p:nvPr/>
        </p:nvSpPr>
        <p:spPr bwMode="auto">
          <a:xfrm>
            <a:off x="1524001" y="96524"/>
            <a:ext cx="65" cy="2641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6348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sz="1300" dirty="0">
              <a:solidFill>
                <a:srgbClr val="666666"/>
              </a:solidFill>
              <a:latin typeface="opensans_regular"/>
            </a:endParaRPr>
          </a:p>
        </p:txBody>
      </p:sp>
      <p:pic>
        <p:nvPicPr>
          <p:cNvPr id="21510" name="Picture 6" descr="pvc verloopring met manchet">
            <a:extLst>
              <a:ext uri="{FF2B5EF4-FFF2-40B4-BE49-F238E27FC236}">
                <a16:creationId xmlns:a16="http://schemas.microsoft.com/office/drawing/2014/main" id="{C77630AB-EAE3-4C73-87BA-F1C7AC7B9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530" y="4777986"/>
            <a:ext cx="20034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PVC Drukleidingen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De PVC drukleiding is onmisbaar bij het vervoeren van vloeistoffen onder hoge druk. Het gaat hierbij vaak om een waterleiding. </a:t>
            </a:r>
          </a:p>
          <a:p>
            <a:pPr indent="0">
              <a:buNone/>
            </a:pPr>
            <a:endParaRPr lang="nl-NL" dirty="0"/>
          </a:p>
          <a:p>
            <a:pPr indent="0">
              <a:buNone/>
            </a:pPr>
            <a:r>
              <a:rPr lang="nl-NL" dirty="0"/>
              <a:t>PVC drukleiding wordt ook wel druk PVC of drukbuis genoemd. </a:t>
            </a:r>
          </a:p>
          <a:p>
            <a:pPr indent="0">
              <a:buNone/>
            </a:pPr>
            <a:endParaRPr lang="nl-NL" dirty="0"/>
          </a:p>
          <a:p>
            <a:pPr indent="0">
              <a:buNone/>
            </a:pPr>
            <a:r>
              <a:rPr lang="nl-NL" dirty="0"/>
              <a:t>PVC drukleidingen voor drinkwater moeten </a:t>
            </a:r>
            <a:r>
              <a:rPr lang="nl-NL" dirty="0" err="1"/>
              <a:t>KiWa</a:t>
            </a:r>
            <a:r>
              <a:rPr lang="nl-NL" dirty="0"/>
              <a:t> gekeurd zijn.</a:t>
            </a:r>
          </a:p>
          <a:p>
            <a:pPr indent="0">
              <a:buNone/>
            </a:pPr>
            <a:endParaRPr lang="nl-NL" dirty="0"/>
          </a:p>
          <a:p>
            <a:pPr indent="0">
              <a:buNone/>
            </a:pPr>
            <a:r>
              <a:rPr lang="nl-NL" dirty="0"/>
              <a:t>Bij Riool of persleidingen moeten ze KOMO gekeurd zijn</a:t>
            </a:r>
          </a:p>
        </p:txBody>
      </p:sp>
    </p:spTree>
    <p:extLst>
      <p:ext uri="{BB962C8B-B14F-4D97-AF65-F5344CB8AC3E}">
        <p14:creationId xmlns:p14="http://schemas.microsoft.com/office/powerpoint/2010/main" val="4017732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D993F821-410A-4088-8615-75BCC9F07332}"/>
              </a:ext>
            </a:extLst>
          </p:cNvPr>
          <p:cNvSpPr>
            <a:spLocks noGrp="1" noChangeArrowheads="1"/>
          </p:cNvSpPr>
          <p:nvPr>
            <p:ph type="title"/>
          </p:nvPr>
        </p:nvSpPr>
        <p:spPr>
          <a:xfrm>
            <a:off x="2152650" y="838200"/>
            <a:ext cx="7886700" cy="996950"/>
          </a:xfrm>
        </p:spPr>
        <p:txBody>
          <a:bodyPr/>
          <a:lstStyle/>
          <a:p>
            <a:pPr eaLnBrk="1" hangingPunct="1"/>
            <a:r>
              <a:rPr lang="nl-NL" altLang="nl-NL" b="1" dirty="0"/>
              <a:t>PVC buizen verlijmen</a:t>
            </a:r>
          </a:p>
        </p:txBody>
      </p:sp>
      <p:pic>
        <p:nvPicPr>
          <p:cNvPr id="2" name="27t2_msadvQ">
            <a:hlinkClick r:id="" action="ppaction://media"/>
            <a:extLst>
              <a:ext uri="{FF2B5EF4-FFF2-40B4-BE49-F238E27FC236}">
                <a16:creationId xmlns:a16="http://schemas.microsoft.com/office/drawing/2014/main" id="{F1921238-A49B-4E6E-93D9-1756930F8C2F}"/>
              </a:ext>
            </a:extLst>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768415" y="1849609"/>
            <a:ext cx="8012173" cy="4506741"/>
          </a:xfrm>
        </p:spPr>
      </p:pic>
      <p:pic>
        <p:nvPicPr>
          <p:cNvPr id="52228" name="Afbeelding 6">
            <a:extLst>
              <a:ext uri="{FF2B5EF4-FFF2-40B4-BE49-F238E27FC236}">
                <a16:creationId xmlns:a16="http://schemas.microsoft.com/office/drawing/2014/main" id="{D9E12BE2-C4E5-4F36-BF64-1BB7FDE6B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 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normAutofit/>
          </a:bodyPr>
          <a:lstStyle/>
          <a:p>
            <a:pPr indent="0">
              <a:buNone/>
            </a:pPr>
            <a:r>
              <a:rPr lang="nl-NL" dirty="0"/>
              <a:t>De drukleidingen zijn de hoofdslagaderen van het tuinbouwbedrijf. Ze worden gebruikt in water-, verwarming-, en koeltechnische installaties, bijvoorbeeld voor het transport van gietwater naar de teelt. </a:t>
            </a:r>
          </a:p>
          <a:p>
            <a:pPr indent="0">
              <a:buNone/>
            </a:pPr>
            <a:endParaRPr lang="nl-NL" dirty="0"/>
          </a:p>
          <a:p>
            <a:pPr indent="0">
              <a:buNone/>
            </a:pPr>
            <a:r>
              <a:rPr lang="nl-NL" dirty="0"/>
              <a:t>Doordat in de loop van de jaren de kassen steeds groter zijn geworden, werden de volumes naar de kraanvakken ook groter en de leidingen in maat groter en langer. </a:t>
            </a:r>
          </a:p>
        </p:txBody>
      </p:sp>
      <p:pic>
        <p:nvPicPr>
          <p:cNvPr id="16386" name="Picture 2" descr="Pe leiding 25 mm. p/mtr. voor 0.65 | Cityplants.nl">
            <a:extLst>
              <a:ext uri="{FF2B5EF4-FFF2-40B4-BE49-F238E27FC236}">
                <a16:creationId xmlns:a16="http://schemas.microsoft.com/office/drawing/2014/main" id="{3A45885C-BE66-4197-8335-C99AD4CC4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363" y="42725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343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fade">
                                      <p:cBhvr>
                                        <p:cTn id="21" dur="1000"/>
                                        <p:tgtEl>
                                          <p:spTgt spid="16386"/>
                                        </p:tgtEl>
                                      </p:cBhvr>
                                    </p:animEffect>
                                    <p:anim calcmode="lin" valueType="num">
                                      <p:cBhvr>
                                        <p:cTn id="22" dur="1000" fill="hold"/>
                                        <p:tgtEl>
                                          <p:spTgt spid="16386"/>
                                        </p:tgtEl>
                                        <p:attrNameLst>
                                          <p:attrName>ppt_x</p:attrName>
                                        </p:attrNameLst>
                                      </p:cBhvr>
                                      <p:tavLst>
                                        <p:tav tm="0">
                                          <p:val>
                                            <p:strVal val="#ppt_x"/>
                                          </p:val>
                                        </p:tav>
                                        <p:tav tm="100000">
                                          <p:val>
                                            <p:strVal val="#ppt_x"/>
                                          </p:val>
                                        </p:tav>
                                      </p:tavLst>
                                    </p:anim>
                                    <p:anim calcmode="lin" valueType="num">
                                      <p:cBhvr>
                                        <p:cTn id="23"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 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normAutofit/>
          </a:bodyPr>
          <a:lstStyle/>
          <a:p>
            <a:pPr indent="0">
              <a:buNone/>
            </a:pPr>
            <a:r>
              <a:rPr lang="nl-NL" dirty="0"/>
              <a:t>Al deze systemen liggen grotendeels ondergronds zonder dagelijks zicht erop. Voor de kweker is het van belang dat hij er vanuit kan gaan dat deze leidingen de bedrijfsvoering niet verstoren.</a:t>
            </a:r>
          </a:p>
          <a:p>
            <a:pPr indent="0">
              <a:buNone/>
            </a:pPr>
            <a:endParaRPr lang="nl-NL" dirty="0"/>
          </a:p>
          <a:p>
            <a:pPr indent="0">
              <a:buNone/>
            </a:pPr>
            <a:r>
              <a:rPr lang="nl-NL" dirty="0"/>
              <a:t>Doordat de PE-buis een taai en flexibel product is, kan deze in vele grondsoorten als leidingsysteem worden gebruikt. Kleine grondverplaatsingen kunnen met PE-buis worden opgevangen, waar andere leidingsystemen zullen breken.</a:t>
            </a:r>
          </a:p>
          <a:p>
            <a:pPr marL="342900" indent="-342900"/>
            <a:endParaRPr lang="nl-NL" dirty="0"/>
          </a:p>
        </p:txBody>
      </p:sp>
      <p:pic>
        <p:nvPicPr>
          <p:cNvPr id="17410" name="Picture 2" descr="Betrouwbaar watertransport met een PE-leidingensysteem: Glastuinbouw  Waterproof">
            <a:extLst>
              <a:ext uri="{FF2B5EF4-FFF2-40B4-BE49-F238E27FC236}">
                <a16:creationId xmlns:a16="http://schemas.microsoft.com/office/drawing/2014/main" id="{81BECD77-BDE7-44DC-AAE4-D99E1983C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675" y="458467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611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410"/>
                                        </p:tgtEl>
                                        <p:attrNameLst>
                                          <p:attrName>style.visibility</p:attrName>
                                        </p:attrNameLst>
                                      </p:cBhvr>
                                      <p:to>
                                        <p:strVal val="visible"/>
                                      </p:to>
                                    </p:set>
                                    <p:animEffect transition="in" filter="fade">
                                      <p:cBhvr>
                                        <p:cTn id="21" dur="1000"/>
                                        <p:tgtEl>
                                          <p:spTgt spid="17410"/>
                                        </p:tgtEl>
                                      </p:cBhvr>
                                    </p:animEffect>
                                    <p:anim calcmode="lin" valueType="num">
                                      <p:cBhvr>
                                        <p:cTn id="22" dur="1000" fill="hold"/>
                                        <p:tgtEl>
                                          <p:spTgt spid="17410"/>
                                        </p:tgtEl>
                                        <p:attrNameLst>
                                          <p:attrName>ppt_x</p:attrName>
                                        </p:attrNameLst>
                                      </p:cBhvr>
                                      <p:tavLst>
                                        <p:tav tm="0">
                                          <p:val>
                                            <p:strVal val="#ppt_x"/>
                                          </p:val>
                                        </p:tav>
                                        <p:tav tm="100000">
                                          <p:val>
                                            <p:strVal val="#ppt_x"/>
                                          </p:val>
                                        </p:tav>
                                      </p:tavLst>
                                    </p:anim>
                                    <p:anim calcmode="lin" valueType="num">
                                      <p:cBhvr>
                                        <p:cTn id="23"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 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normAutofit lnSpcReduction="10000"/>
          </a:bodyPr>
          <a:lstStyle/>
          <a:p>
            <a:pPr indent="0">
              <a:buNone/>
            </a:pPr>
            <a:r>
              <a:rPr lang="nl-NL" dirty="0"/>
              <a:t>Waarom zijn leidingsystemen gemaakt van PE sterker en betrouwbaarder dan PVC leidingsystemen? </a:t>
            </a:r>
          </a:p>
          <a:p>
            <a:pPr indent="0">
              <a:buNone/>
            </a:pPr>
            <a:endParaRPr lang="nl-NL" dirty="0"/>
          </a:p>
          <a:p>
            <a:pPr indent="0">
              <a:buNone/>
            </a:pPr>
            <a:r>
              <a:rPr lang="nl-NL" dirty="0"/>
              <a:t>De zwakke schakels in een PVC-leiding zijn de verbindingen, deze worden aan elkaar gelijmd.</a:t>
            </a:r>
          </a:p>
          <a:p>
            <a:pPr indent="0">
              <a:buNone/>
            </a:pPr>
            <a:endParaRPr lang="nl-NL" dirty="0"/>
          </a:p>
          <a:p>
            <a:pPr indent="0">
              <a:buNone/>
            </a:pPr>
            <a:r>
              <a:rPr lang="nl-NL" dirty="0"/>
              <a:t>Daarnaast worden de </a:t>
            </a:r>
            <a:r>
              <a:rPr lang="nl-NL" dirty="0" err="1"/>
              <a:t>PVC-buizen</a:t>
            </a:r>
            <a:r>
              <a:rPr lang="nl-NL" dirty="0"/>
              <a:t> standaard aangeleverd in lengtes van vijf meter. </a:t>
            </a:r>
          </a:p>
          <a:p>
            <a:pPr indent="0">
              <a:buNone/>
            </a:pPr>
            <a:endParaRPr lang="nl-NL" dirty="0"/>
          </a:p>
          <a:p>
            <a:pPr indent="0">
              <a:buNone/>
            </a:pPr>
            <a:r>
              <a:rPr lang="nl-NL" dirty="0"/>
              <a:t>PE-buizen daarentegen worden op lengtes van 10 meter of rollengtes van 50 dan wel 100 meter geleverd. Hierdoor is het aantal verbindingsmomenten minder en worden de risico’s sterkt gereduceerd.</a:t>
            </a:r>
          </a:p>
        </p:txBody>
      </p:sp>
    </p:spTree>
    <p:extLst>
      <p:ext uri="{BB962C8B-B14F-4D97-AF65-F5344CB8AC3E}">
        <p14:creationId xmlns:p14="http://schemas.microsoft.com/office/powerpoint/2010/main" val="247285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 leidingen koppelen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PE leidingen kan je op 2 manieren verbinden:</a:t>
            </a:r>
          </a:p>
          <a:p>
            <a:pPr indent="0">
              <a:buNone/>
            </a:pPr>
            <a:endParaRPr lang="nl-NL" dirty="0"/>
          </a:p>
          <a:p>
            <a:pPr marL="342900" indent="-342900"/>
            <a:endParaRPr lang="nl-NL" dirty="0"/>
          </a:p>
          <a:p>
            <a:pPr marL="342900" indent="-342900"/>
            <a:r>
              <a:rPr lang="nl-NL" dirty="0"/>
              <a:t>Koppelingen</a:t>
            </a:r>
          </a:p>
          <a:p>
            <a:pPr marL="342900" indent="-342900"/>
            <a:endParaRPr lang="nl-NL" dirty="0"/>
          </a:p>
          <a:p>
            <a:pPr marL="342900" indent="-342900"/>
            <a:r>
              <a:rPr lang="nl-NL" dirty="0"/>
              <a:t>Elektrolassen</a:t>
            </a:r>
          </a:p>
        </p:txBody>
      </p:sp>
      <p:pic>
        <p:nvPicPr>
          <p:cNvPr id="2" name="Afbeelding 1">
            <a:extLst>
              <a:ext uri="{FF2B5EF4-FFF2-40B4-BE49-F238E27FC236}">
                <a16:creationId xmlns:a16="http://schemas.microsoft.com/office/drawing/2014/main" id="{C9F73241-1D03-4D55-8606-4776400EA290}"/>
              </a:ext>
            </a:extLst>
          </p:cNvPr>
          <p:cNvPicPr>
            <a:picLocks noChangeAspect="1"/>
          </p:cNvPicPr>
          <p:nvPr/>
        </p:nvPicPr>
        <p:blipFill>
          <a:blip r:embed="rId3"/>
          <a:stretch>
            <a:fillRect/>
          </a:stretch>
        </p:blipFill>
        <p:spPr>
          <a:xfrm>
            <a:off x="5862548" y="2365884"/>
            <a:ext cx="2571750" cy="1781175"/>
          </a:xfrm>
          <a:prstGeom prst="rect">
            <a:avLst/>
          </a:prstGeom>
        </p:spPr>
      </p:pic>
      <p:pic>
        <p:nvPicPr>
          <p:cNvPr id="18436" name="Picture 4" descr="Lassen van kunststoffen volgens DVS 2212">
            <a:extLst>
              <a:ext uri="{FF2B5EF4-FFF2-40B4-BE49-F238E27FC236}">
                <a16:creationId xmlns:a16="http://schemas.microsoft.com/office/drawing/2014/main" id="{442FCC94-5A46-416D-AF9D-2E43C72BB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249" y="4592090"/>
            <a:ext cx="2733675" cy="155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19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436"/>
                                        </p:tgtEl>
                                        <p:attrNameLst>
                                          <p:attrName>style.visibility</p:attrName>
                                        </p:attrNameLst>
                                      </p:cBhvr>
                                      <p:to>
                                        <p:strVal val="visible"/>
                                      </p:to>
                                    </p:set>
                                    <p:animEffect transition="in" filter="fade">
                                      <p:cBhvr>
                                        <p:cTn id="24" dur="1000"/>
                                        <p:tgtEl>
                                          <p:spTgt spid="18436"/>
                                        </p:tgtEl>
                                      </p:cBhvr>
                                    </p:animEffect>
                                    <p:anim calcmode="lin" valueType="num">
                                      <p:cBhvr>
                                        <p:cTn id="25" dur="1000" fill="hold"/>
                                        <p:tgtEl>
                                          <p:spTgt spid="18436"/>
                                        </p:tgtEl>
                                        <p:attrNameLst>
                                          <p:attrName>ppt_x</p:attrName>
                                        </p:attrNameLst>
                                      </p:cBhvr>
                                      <p:tavLst>
                                        <p:tav tm="0">
                                          <p:val>
                                            <p:strVal val="#ppt_x"/>
                                          </p:val>
                                        </p:tav>
                                        <p:tav tm="100000">
                                          <p:val>
                                            <p:strVal val="#ppt_x"/>
                                          </p:val>
                                        </p:tav>
                                      </p:tavLst>
                                    </p:anim>
                                    <p:anim calcmode="lin" valueType="num">
                                      <p:cBhvr>
                                        <p:cTn id="26"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 leidingen koppelen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8237304" cy="4351338"/>
          </a:xfrm>
        </p:spPr>
        <p:txBody>
          <a:bodyPr>
            <a:normAutofit lnSpcReduction="10000"/>
          </a:bodyPr>
          <a:lstStyle/>
          <a:p>
            <a:pPr indent="0">
              <a:buNone/>
            </a:pPr>
            <a:r>
              <a:rPr lang="nl-NL" dirty="0"/>
              <a:t>Deze koppelingen zijn vaak voorzien van2 afsluitingen</a:t>
            </a:r>
          </a:p>
          <a:p>
            <a:pPr indent="0">
              <a:buNone/>
            </a:pPr>
            <a:endParaRPr lang="nl-NL" dirty="0"/>
          </a:p>
          <a:p>
            <a:pPr indent="0">
              <a:buNone/>
            </a:pPr>
            <a:r>
              <a:rPr lang="nl-NL" dirty="0"/>
              <a:t>Een hard plastic drukring en een rubberen O ring.</a:t>
            </a:r>
          </a:p>
          <a:p>
            <a:pPr indent="0">
              <a:buNone/>
            </a:pPr>
            <a:endParaRPr lang="nl-NL" dirty="0"/>
          </a:p>
          <a:p>
            <a:pPr indent="0">
              <a:buNone/>
            </a:pPr>
            <a:r>
              <a:rPr lang="nl-NL" dirty="0"/>
              <a:t>Draai de kop los, en druk deze over de PE leiding.</a:t>
            </a:r>
          </a:p>
          <a:p>
            <a:pPr indent="0">
              <a:buNone/>
            </a:pPr>
            <a:endParaRPr lang="nl-NL" dirty="0"/>
          </a:p>
          <a:p>
            <a:pPr indent="0">
              <a:buNone/>
            </a:pPr>
            <a:r>
              <a:rPr lang="nl-NL" dirty="0"/>
              <a:t>Druk hierna de knelkoppeling over de PE leiding.</a:t>
            </a:r>
          </a:p>
          <a:p>
            <a:pPr indent="0">
              <a:buNone/>
            </a:pPr>
            <a:endParaRPr lang="nl-NL" dirty="0"/>
          </a:p>
          <a:p>
            <a:pPr indent="0">
              <a:buNone/>
            </a:pPr>
            <a:r>
              <a:rPr lang="nl-NL" dirty="0"/>
              <a:t>Druk daarna de PE leiding tot over de afslag in de koppeling. Let hierbij op dat je door de afdichtingsring drukt.</a:t>
            </a:r>
          </a:p>
          <a:p>
            <a:pPr indent="0">
              <a:buNone/>
            </a:pPr>
            <a:endParaRPr lang="nl-NL" dirty="0"/>
          </a:p>
          <a:p>
            <a:pPr indent="0">
              <a:buNone/>
            </a:pPr>
            <a:r>
              <a:rPr lang="nl-NL" dirty="0"/>
              <a:t>Draai daarna de koppeling goed vast.</a:t>
            </a:r>
          </a:p>
        </p:txBody>
      </p:sp>
      <p:pic>
        <p:nvPicPr>
          <p:cNvPr id="19458" name="Picture 2" descr="Polypropyleen rechte koppeling 1/2&quot; M x 16 Online.nl | IEZYshop">
            <a:extLst>
              <a:ext uri="{FF2B5EF4-FFF2-40B4-BE49-F238E27FC236}">
                <a16:creationId xmlns:a16="http://schemas.microsoft.com/office/drawing/2014/main" id="{7B3E2500-3897-44C5-8F3C-49BF99622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642" y="496639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891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1000"/>
                                        <p:tgtEl>
                                          <p:spTgt spid="5">
                                            <p:txEl>
                                              <p:pRg st="10" end="10"/>
                                            </p:txEl>
                                          </p:spTgt>
                                        </p:tgtEl>
                                      </p:cBhvr>
                                    </p:animEffect>
                                    <p:anim calcmode="lin" valueType="num">
                                      <p:cBhvr>
                                        <p:cTn id="4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10031599" cy="996950"/>
          </a:xfrm>
        </p:spPr>
        <p:txBody>
          <a:bodyPr>
            <a:normAutofit fontScale="90000"/>
          </a:bodyPr>
          <a:lstStyle/>
          <a:p>
            <a:pPr eaLnBrk="1" hangingPunct="1"/>
            <a:r>
              <a:rPr lang="nl-NL" altLang="nl-NL" b="1" dirty="0"/>
              <a:t>PE leidingen verbinden met koppelingen</a:t>
            </a:r>
          </a:p>
        </p:txBody>
      </p:sp>
      <p:pic>
        <p:nvPicPr>
          <p:cNvPr id="2" name="Onlinemedia 1">
            <a:hlinkClick r:id="" action="ppaction://media"/>
            <a:extLst>
              <a:ext uri="{FF2B5EF4-FFF2-40B4-BE49-F238E27FC236}">
                <a16:creationId xmlns:a16="http://schemas.microsoft.com/office/drawing/2014/main" id="{16B660AA-8C79-4BDE-9CE0-FEDABBA98177}"/>
              </a:ext>
            </a:extLst>
          </p:cNvPr>
          <p:cNvPicPr>
            <a:picLocks noGrp="1" noRot="1" noChangeAspect="1"/>
          </p:cNvPicPr>
          <p:nvPr>
            <p:ph idx="1"/>
            <a:videoFile r:link="rId1"/>
          </p:nvPr>
        </p:nvPicPr>
        <p:blipFill>
          <a:blip r:embed="rId4"/>
          <a:stretch>
            <a:fillRect/>
          </a:stretch>
        </p:blipFill>
        <p:spPr>
          <a:xfrm>
            <a:off x="1079224" y="1846082"/>
            <a:ext cx="6915726" cy="3890096"/>
          </a:xfrm>
          <a:prstGeom prst="rect">
            <a:avLst/>
          </a:prstGeom>
        </p:spPr>
      </p:pic>
    </p:spTree>
    <p:extLst>
      <p:ext uri="{BB962C8B-B14F-4D97-AF65-F5344CB8AC3E}">
        <p14:creationId xmlns:p14="http://schemas.microsoft.com/office/powerpoint/2010/main" val="86166198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 leidingen elektrolassen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PE-leidingen kunnen aan elkaar worden gesmolten.</a:t>
            </a:r>
          </a:p>
          <a:p>
            <a:pPr indent="0">
              <a:buNone/>
            </a:pPr>
            <a:endParaRPr lang="nl-NL" dirty="0"/>
          </a:p>
          <a:p>
            <a:pPr indent="0">
              <a:buNone/>
            </a:pPr>
            <a:r>
              <a:rPr lang="nl-NL" dirty="0"/>
              <a:t>Deze verbindingstechniek is eenvoudig en veilig te maken door het gebruik van lastrafo's. Daar de trafo’s computergestuurd zijn, wordt tijdens de verwerking exact gemeten of  het materiaal juist verwerkt wordt.</a:t>
            </a:r>
          </a:p>
          <a:p>
            <a:pPr indent="0">
              <a:buNone/>
            </a:pPr>
            <a:endParaRPr lang="nl-NL" dirty="0"/>
          </a:p>
          <a:p>
            <a:pPr indent="0">
              <a:buNone/>
            </a:pPr>
            <a:endParaRPr lang="nl-NL" dirty="0"/>
          </a:p>
          <a:p>
            <a:pPr indent="0">
              <a:buNone/>
            </a:pPr>
            <a:r>
              <a:rPr lang="nl-NL" dirty="0"/>
              <a:t>Als klap op de vuurpijl is de levensduur van PE-leidingen minimaal dertig jaar.</a:t>
            </a:r>
          </a:p>
        </p:txBody>
      </p:sp>
      <p:pic>
        <p:nvPicPr>
          <p:cNvPr id="20482" name="Picture 2" descr="Lassen van kunststoffen volgens DVS 2212">
            <a:extLst>
              <a:ext uri="{FF2B5EF4-FFF2-40B4-BE49-F238E27FC236}">
                <a16:creationId xmlns:a16="http://schemas.microsoft.com/office/drawing/2014/main" id="{944C6A43-3F0E-4A7B-BDBB-69CBB5B54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140" y="4747403"/>
            <a:ext cx="27336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255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barn(inVertical)">
                                      <p:cBhvr>
                                        <p:cTn id="21" dur="500"/>
                                        <p:tgtEl>
                                          <p:spTgt spid="2048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err="1"/>
              <a:t>Pe</a:t>
            </a:r>
            <a:r>
              <a:rPr lang="nl-NL" altLang="nl-NL" b="1" dirty="0"/>
              <a:t> leidingen elektrolassen</a:t>
            </a:r>
          </a:p>
        </p:txBody>
      </p:sp>
      <p:pic>
        <p:nvPicPr>
          <p:cNvPr id="2" name="Onlinemedia 1">
            <a:hlinkClick r:id="" action="ppaction://media"/>
            <a:extLst>
              <a:ext uri="{FF2B5EF4-FFF2-40B4-BE49-F238E27FC236}">
                <a16:creationId xmlns:a16="http://schemas.microsoft.com/office/drawing/2014/main" id="{1D79379C-616E-4043-82C9-D82A6AC8073B}"/>
              </a:ext>
            </a:extLst>
          </p:cNvPr>
          <p:cNvPicPr>
            <a:picLocks noGrp="1" noRot="1" noChangeAspect="1"/>
          </p:cNvPicPr>
          <p:nvPr>
            <p:ph idx="1"/>
            <a:videoFile r:link="rId1"/>
          </p:nvPr>
        </p:nvPicPr>
        <p:blipFill>
          <a:blip r:embed="rId4"/>
          <a:stretch>
            <a:fillRect/>
          </a:stretch>
        </p:blipFill>
        <p:spPr>
          <a:xfrm>
            <a:off x="1079224" y="1804986"/>
            <a:ext cx="6823710" cy="3838337"/>
          </a:xfrm>
          <a:prstGeom prst="rect">
            <a:avLst/>
          </a:prstGeom>
        </p:spPr>
      </p:pic>
    </p:spTree>
    <p:extLst>
      <p:ext uri="{BB962C8B-B14F-4D97-AF65-F5344CB8AC3E}">
        <p14:creationId xmlns:p14="http://schemas.microsoft.com/office/powerpoint/2010/main" val="247357181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Water ontijzeren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71132"/>
            <a:ext cx="7740000" cy="4351338"/>
          </a:xfrm>
        </p:spPr>
        <p:txBody>
          <a:bodyPr/>
          <a:lstStyle/>
          <a:p>
            <a:pPr indent="0">
              <a:buNone/>
            </a:pPr>
            <a:r>
              <a:rPr lang="nl-NL" dirty="0"/>
              <a:t>In Nederland maken veel kwekers gebruik van bronwater. Dit bevat vaak een te hoog ijzergehalte.</a:t>
            </a:r>
          </a:p>
          <a:p>
            <a:pPr indent="0">
              <a:buNone/>
            </a:pPr>
            <a:endParaRPr lang="nl-NL" dirty="0"/>
          </a:p>
          <a:p>
            <a:pPr indent="0">
              <a:buNone/>
            </a:pPr>
            <a:r>
              <a:rPr lang="nl-NL" dirty="0"/>
              <a:t>Dit ijzer veroorzaakt verstoppingen in het watergeef systeem.</a:t>
            </a:r>
          </a:p>
          <a:p>
            <a:pPr indent="0">
              <a:buNone/>
            </a:pPr>
            <a:endParaRPr lang="nl-NL" dirty="0"/>
          </a:p>
          <a:p>
            <a:pPr indent="0">
              <a:buNone/>
            </a:pPr>
            <a:r>
              <a:rPr lang="nl-NL" dirty="0"/>
              <a:t>Het maximaal toelaatbare gehalte aan ijzer voor het gewas hangt af van de manier van verdelen.</a:t>
            </a:r>
          </a:p>
          <a:p>
            <a:pPr indent="0">
              <a:buNone/>
            </a:pPr>
            <a:endParaRPr lang="nl-NL" dirty="0"/>
          </a:p>
          <a:p>
            <a:pPr indent="0">
              <a:buNone/>
            </a:pPr>
            <a:endParaRPr lang="nl-NL" dirty="0"/>
          </a:p>
          <a:p>
            <a:pPr indent="0">
              <a:buNone/>
            </a:pPr>
            <a:endParaRPr lang="nl-NL" dirty="0"/>
          </a:p>
          <a:p>
            <a:pPr indent="0">
              <a:buNone/>
            </a:pPr>
            <a:endParaRPr lang="nl-NL" dirty="0"/>
          </a:p>
        </p:txBody>
      </p:sp>
    </p:spTree>
    <p:extLst>
      <p:ext uri="{BB962C8B-B14F-4D97-AF65-F5344CB8AC3E}">
        <p14:creationId xmlns:p14="http://schemas.microsoft.com/office/powerpoint/2010/main" val="3849763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Water ontijzeren</a:t>
            </a:r>
          </a:p>
        </p:txBody>
      </p:sp>
      <p:pic>
        <p:nvPicPr>
          <p:cNvPr id="2" name="Tijdelijke aanduiding voor inhoud 1">
            <a:extLst>
              <a:ext uri="{FF2B5EF4-FFF2-40B4-BE49-F238E27FC236}">
                <a16:creationId xmlns:a16="http://schemas.microsoft.com/office/drawing/2014/main" id="{607B016E-2BE5-4330-A809-79B91E1AB5AA}"/>
              </a:ext>
            </a:extLst>
          </p:cNvPr>
          <p:cNvPicPr>
            <a:picLocks noGrp="1" noChangeAspect="1"/>
          </p:cNvPicPr>
          <p:nvPr>
            <p:ph idx="1"/>
          </p:nvPr>
        </p:nvPicPr>
        <p:blipFill>
          <a:blip r:embed="rId3"/>
          <a:stretch>
            <a:fillRect/>
          </a:stretch>
        </p:blipFill>
        <p:spPr>
          <a:xfrm>
            <a:off x="931863" y="2294626"/>
            <a:ext cx="7739063" cy="1961389"/>
          </a:xfrm>
          <a:prstGeom prst="rect">
            <a:avLst/>
          </a:prstGeom>
        </p:spPr>
      </p:pic>
    </p:spTree>
    <p:extLst>
      <p:ext uri="{BB962C8B-B14F-4D97-AF65-F5344CB8AC3E}">
        <p14:creationId xmlns:p14="http://schemas.microsoft.com/office/powerpoint/2010/main" val="176324392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Water ontijzeren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Water ontijzer je door het in contact te brengen met zuurstof.</a:t>
            </a:r>
          </a:p>
          <a:p>
            <a:pPr indent="0">
              <a:buNone/>
            </a:pPr>
            <a:endParaRPr lang="nl-NL" dirty="0"/>
          </a:p>
          <a:p>
            <a:pPr indent="0">
              <a:buNone/>
            </a:pPr>
            <a:r>
              <a:rPr lang="nl-NL" dirty="0"/>
              <a:t>Tweewaardig ijzer (Fe 2+) oxideert dan tot driewaardig ijzer (Fe 3+). Dit slaat neer als ijzeroxide en dit kun je eruit filteren</a:t>
            </a:r>
          </a:p>
          <a:p>
            <a:pPr indent="0">
              <a:buNone/>
            </a:pPr>
            <a:endParaRPr lang="nl-NL" dirty="0"/>
          </a:p>
          <a:p>
            <a:pPr indent="0">
              <a:buNone/>
            </a:pPr>
            <a:endParaRPr lang="nl-NL" dirty="0"/>
          </a:p>
          <a:p>
            <a:pPr indent="0">
              <a:buNone/>
            </a:pPr>
            <a:r>
              <a:rPr lang="nl-NL" dirty="0"/>
              <a:t>Het in contact brengen met zuurstof kan met een open of gesloten beluchting</a:t>
            </a:r>
          </a:p>
          <a:p>
            <a:pPr indent="0">
              <a:buNone/>
            </a:pPr>
            <a:endParaRPr lang="nl-NL" dirty="0"/>
          </a:p>
        </p:txBody>
      </p:sp>
    </p:spTree>
    <p:extLst>
      <p:ext uri="{BB962C8B-B14F-4D97-AF65-F5344CB8AC3E}">
        <p14:creationId xmlns:p14="http://schemas.microsoft.com/office/powerpoint/2010/main" val="18579200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Open beluchting</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Water wordt opgepompt uit de bron en meteen </a:t>
            </a:r>
            <a:r>
              <a:rPr lang="nl-NL" dirty="0" err="1"/>
              <a:t>Dresdener</a:t>
            </a:r>
            <a:r>
              <a:rPr lang="nl-NL" dirty="0"/>
              <a:t> sproeier in contact gebracht met zuurstof.</a:t>
            </a:r>
          </a:p>
          <a:p>
            <a:pPr indent="0">
              <a:buNone/>
            </a:pPr>
            <a:endParaRPr lang="nl-NL" dirty="0"/>
          </a:p>
          <a:p>
            <a:pPr indent="0">
              <a:buNone/>
            </a:pPr>
            <a:r>
              <a:rPr lang="nl-NL" dirty="0"/>
              <a:t>Het ijzer gaat hierbij over in ijzeroxide</a:t>
            </a:r>
          </a:p>
          <a:p>
            <a:pPr indent="0">
              <a:buNone/>
            </a:pPr>
            <a:endParaRPr lang="nl-NL" dirty="0"/>
          </a:p>
          <a:p>
            <a:pPr indent="0">
              <a:buNone/>
            </a:pPr>
            <a:r>
              <a:rPr lang="nl-NL" dirty="0"/>
              <a:t>Het beluchte water stroomt door een grindbed, waarbij het ijzer achterblijft.</a:t>
            </a:r>
          </a:p>
          <a:p>
            <a:pPr indent="0">
              <a:buNone/>
            </a:pPr>
            <a:endParaRPr lang="nl-NL" dirty="0"/>
          </a:p>
          <a:p>
            <a:pPr indent="0">
              <a:buNone/>
            </a:pPr>
            <a:r>
              <a:rPr lang="nl-NL" dirty="0"/>
              <a:t>Onderin ligt een drainage die het </a:t>
            </a:r>
            <a:r>
              <a:rPr lang="nl-NL" dirty="0" err="1"/>
              <a:t>ontijzerd</a:t>
            </a:r>
            <a:r>
              <a:rPr lang="nl-NL" dirty="0"/>
              <a:t> water afvoert.</a:t>
            </a:r>
          </a:p>
          <a:p>
            <a:pPr indent="0">
              <a:buNone/>
            </a:pPr>
            <a:endParaRPr lang="nl-NL" dirty="0"/>
          </a:p>
          <a:p>
            <a:pPr indent="0">
              <a:buNone/>
            </a:pPr>
            <a:r>
              <a:rPr lang="nl-NL" dirty="0"/>
              <a:t>Capaciteit 4 tot 6 m3 per uur per m2 grind.</a:t>
            </a:r>
          </a:p>
          <a:p>
            <a:pPr indent="0">
              <a:buNone/>
            </a:pPr>
            <a:endParaRPr lang="nl-NL" dirty="0"/>
          </a:p>
          <a:p>
            <a:pPr indent="0">
              <a:buNone/>
            </a:pPr>
            <a:endParaRPr lang="nl-NL" dirty="0"/>
          </a:p>
        </p:txBody>
      </p:sp>
    </p:spTree>
    <p:extLst>
      <p:ext uri="{BB962C8B-B14F-4D97-AF65-F5344CB8AC3E}">
        <p14:creationId xmlns:p14="http://schemas.microsoft.com/office/powerpoint/2010/main" val="3341042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Open beluchting</a:t>
            </a:r>
          </a:p>
        </p:txBody>
      </p:sp>
      <p:pic>
        <p:nvPicPr>
          <p:cNvPr id="2" name="Tijdelijke aanduiding voor inhoud 1">
            <a:extLst>
              <a:ext uri="{FF2B5EF4-FFF2-40B4-BE49-F238E27FC236}">
                <a16:creationId xmlns:a16="http://schemas.microsoft.com/office/drawing/2014/main" id="{769C5E19-3A8C-438D-AF16-2A1DC2247776}"/>
              </a:ext>
            </a:extLst>
          </p:cNvPr>
          <p:cNvPicPr>
            <a:picLocks noGrp="1" noChangeAspect="1"/>
          </p:cNvPicPr>
          <p:nvPr>
            <p:ph idx="1"/>
          </p:nvPr>
        </p:nvPicPr>
        <p:blipFill>
          <a:blip r:embed="rId3"/>
          <a:stretch>
            <a:fillRect/>
          </a:stretch>
        </p:blipFill>
        <p:spPr>
          <a:xfrm>
            <a:off x="1400463" y="1797050"/>
            <a:ext cx="7097137" cy="4351338"/>
          </a:xfrm>
          <a:prstGeom prst="rect">
            <a:avLst/>
          </a:prstGeom>
        </p:spPr>
      </p:pic>
    </p:spTree>
    <p:extLst>
      <p:ext uri="{BB962C8B-B14F-4D97-AF65-F5344CB8AC3E}">
        <p14:creationId xmlns:p14="http://schemas.microsoft.com/office/powerpoint/2010/main" val="173806958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Gesloten beluchting</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Bij gesloten beluchting wordt het water opgepompt en belucht in een </a:t>
            </a:r>
            <a:r>
              <a:rPr lang="nl-NL" dirty="0" err="1"/>
              <a:t>luchtmengklok</a:t>
            </a:r>
            <a:r>
              <a:rPr lang="nl-NL" dirty="0"/>
              <a:t>.</a:t>
            </a:r>
          </a:p>
          <a:p>
            <a:pPr indent="0">
              <a:buNone/>
            </a:pPr>
            <a:endParaRPr lang="nl-NL" dirty="0"/>
          </a:p>
          <a:p>
            <a:pPr indent="0">
              <a:buNone/>
            </a:pPr>
            <a:r>
              <a:rPr lang="nl-NL" dirty="0"/>
              <a:t>De lucht wordt met een compressor aangevoerd.</a:t>
            </a:r>
          </a:p>
          <a:p>
            <a:pPr indent="0">
              <a:buNone/>
            </a:pPr>
            <a:endParaRPr lang="nl-NL" dirty="0"/>
          </a:p>
          <a:p>
            <a:pPr indent="0">
              <a:buNone/>
            </a:pPr>
            <a:r>
              <a:rPr lang="nl-NL" dirty="0"/>
              <a:t>De ijzeroxide wordt door een gesloten filtertank geabsorbeerd en afgevoerd naar het riool.</a:t>
            </a:r>
          </a:p>
          <a:p>
            <a:pPr indent="0">
              <a:buNone/>
            </a:pPr>
            <a:endParaRPr lang="nl-NL" dirty="0"/>
          </a:p>
          <a:p>
            <a:pPr indent="0">
              <a:buNone/>
            </a:pPr>
            <a:r>
              <a:rPr lang="nl-NL" dirty="0"/>
              <a:t>De gesloten beluchting heeft een grotere capaciteit dan een open beluchting.</a:t>
            </a:r>
          </a:p>
        </p:txBody>
      </p:sp>
      <p:pic>
        <p:nvPicPr>
          <p:cNvPr id="2" name="Afbeelding 1">
            <a:extLst>
              <a:ext uri="{FF2B5EF4-FFF2-40B4-BE49-F238E27FC236}">
                <a16:creationId xmlns:a16="http://schemas.microsoft.com/office/drawing/2014/main" id="{8095E1E9-3CF6-4CE3-95EA-D535EE096B64}"/>
              </a:ext>
            </a:extLst>
          </p:cNvPr>
          <p:cNvPicPr>
            <a:picLocks noChangeAspect="1"/>
          </p:cNvPicPr>
          <p:nvPr/>
        </p:nvPicPr>
        <p:blipFill>
          <a:blip r:embed="rId3"/>
          <a:stretch>
            <a:fillRect/>
          </a:stretch>
        </p:blipFill>
        <p:spPr>
          <a:xfrm>
            <a:off x="9455630" y="4756569"/>
            <a:ext cx="2476500" cy="1847850"/>
          </a:xfrm>
          <a:prstGeom prst="rect">
            <a:avLst/>
          </a:prstGeom>
        </p:spPr>
      </p:pic>
    </p:spTree>
    <p:extLst>
      <p:ext uri="{BB962C8B-B14F-4D97-AF65-F5344CB8AC3E}">
        <p14:creationId xmlns:p14="http://schemas.microsoft.com/office/powerpoint/2010/main" val="11852502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Gesloten beluchting</a:t>
            </a:r>
          </a:p>
        </p:txBody>
      </p:sp>
      <p:pic>
        <p:nvPicPr>
          <p:cNvPr id="2" name="Tijdelijke aanduiding voor inhoud 1">
            <a:extLst>
              <a:ext uri="{FF2B5EF4-FFF2-40B4-BE49-F238E27FC236}">
                <a16:creationId xmlns:a16="http://schemas.microsoft.com/office/drawing/2014/main" id="{EC4D9E3F-9911-453F-94DA-341D06556F89}"/>
              </a:ext>
            </a:extLst>
          </p:cNvPr>
          <p:cNvPicPr>
            <a:picLocks noGrp="1" noChangeAspect="1"/>
          </p:cNvPicPr>
          <p:nvPr>
            <p:ph idx="1"/>
          </p:nvPr>
        </p:nvPicPr>
        <p:blipFill>
          <a:blip r:embed="rId3"/>
          <a:stretch>
            <a:fillRect/>
          </a:stretch>
        </p:blipFill>
        <p:spPr>
          <a:xfrm>
            <a:off x="886810" y="1996612"/>
            <a:ext cx="6571688" cy="4351338"/>
          </a:xfrm>
          <a:prstGeom prst="rect">
            <a:avLst/>
          </a:prstGeom>
        </p:spPr>
      </p:pic>
    </p:spTree>
    <p:extLst>
      <p:ext uri="{BB962C8B-B14F-4D97-AF65-F5344CB8AC3E}">
        <p14:creationId xmlns:p14="http://schemas.microsoft.com/office/powerpoint/2010/main" val="1451216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normAutofit/>
          </a:bodyPr>
          <a:lstStyle/>
          <a:p>
            <a:pPr eaLnBrk="1" hangingPunct="1"/>
            <a:r>
              <a:rPr lang="nl-NL" altLang="nl-NL" b="1" dirty="0"/>
              <a:t>Leidingen en ontijzeren</a:t>
            </a:r>
          </a:p>
        </p:txBody>
      </p:sp>
      <p:pic>
        <p:nvPicPr>
          <p:cNvPr id="11" name="Afbeelding 10">
            <a:extLst>
              <a:ext uri="{FF2B5EF4-FFF2-40B4-BE49-F238E27FC236}">
                <a16:creationId xmlns:a16="http://schemas.microsoft.com/office/drawing/2014/main" id="{34A0E8BA-5C2C-49D0-8768-8DC934DDFB34}"/>
              </a:ext>
            </a:extLst>
          </p:cNvPr>
          <p:cNvPicPr>
            <a:picLocks noChangeAspect="1"/>
          </p:cNvPicPr>
          <p:nvPr/>
        </p:nvPicPr>
        <p:blipFill>
          <a:blip r:embed="rId3"/>
          <a:stretch>
            <a:fillRect/>
          </a:stretch>
        </p:blipFill>
        <p:spPr>
          <a:xfrm>
            <a:off x="1139496" y="2212944"/>
            <a:ext cx="2390775" cy="1914525"/>
          </a:xfrm>
          <a:prstGeom prst="rect">
            <a:avLst/>
          </a:prstGeom>
        </p:spPr>
      </p:pic>
      <p:pic>
        <p:nvPicPr>
          <p:cNvPr id="12" name="Afbeelding 11">
            <a:extLst>
              <a:ext uri="{FF2B5EF4-FFF2-40B4-BE49-F238E27FC236}">
                <a16:creationId xmlns:a16="http://schemas.microsoft.com/office/drawing/2014/main" id="{A394C88D-F46A-4FF0-BB03-F2CDFEAC40C4}"/>
              </a:ext>
            </a:extLst>
          </p:cNvPr>
          <p:cNvPicPr>
            <a:picLocks noChangeAspect="1"/>
          </p:cNvPicPr>
          <p:nvPr/>
        </p:nvPicPr>
        <p:blipFill rotWithShape="1">
          <a:blip r:embed="rId4"/>
          <a:srcRect b="20392"/>
          <a:stretch/>
        </p:blipFill>
        <p:spPr>
          <a:xfrm>
            <a:off x="7553690" y="4408277"/>
            <a:ext cx="3743409" cy="1958017"/>
          </a:xfrm>
          <a:prstGeom prst="rect">
            <a:avLst/>
          </a:prstGeom>
        </p:spPr>
      </p:pic>
      <p:pic>
        <p:nvPicPr>
          <p:cNvPr id="13" name="Picture 2" descr="Pe leiding 25 mm. p/mtr. voor 0.65 | Cityplants.nl">
            <a:extLst>
              <a:ext uri="{FF2B5EF4-FFF2-40B4-BE49-F238E27FC236}">
                <a16:creationId xmlns:a16="http://schemas.microsoft.com/office/drawing/2014/main" id="{7CD4616D-9B5F-4975-AFB2-89A42BDD7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581" y="40395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30D9289C-9F22-48B0-BC81-D720172A9024}"/>
              </a:ext>
            </a:extLst>
          </p:cNvPr>
          <p:cNvPicPr>
            <a:picLocks noChangeAspect="1"/>
          </p:cNvPicPr>
          <p:nvPr/>
        </p:nvPicPr>
        <p:blipFill>
          <a:blip r:embed="rId6"/>
          <a:stretch>
            <a:fillRect/>
          </a:stretch>
        </p:blipFill>
        <p:spPr>
          <a:xfrm>
            <a:off x="4723862" y="2346294"/>
            <a:ext cx="2571750" cy="1781175"/>
          </a:xfrm>
          <a:prstGeom prst="rect">
            <a:avLst/>
          </a:prstGeom>
        </p:spPr>
      </p:pic>
      <p:pic>
        <p:nvPicPr>
          <p:cNvPr id="10" name="Afbeelding 9">
            <a:extLst>
              <a:ext uri="{FF2B5EF4-FFF2-40B4-BE49-F238E27FC236}">
                <a16:creationId xmlns:a16="http://schemas.microsoft.com/office/drawing/2014/main" id="{D1CDAA6B-8B5A-438F-9A29-7FF47F6C0341}"/>
              </a:ext>
            </a:extLst>
          </p:cNvPr>
          <p:cNvPicPr>
            <a:picLocks noChangeAspect="1"/>
          </p:cNvPicPr>
          <p:nvPr/>
        </p:nvPicPr>
        <p:blipFill>
          <a:blip r:embed="rId7"/>
          <a:stretch>
            <a:fillRect/>
          </a:stretch>
        </p:blipFill>
        <p:spPr>
          <a:xfrm>
            <a:off x="9250173" y="848265"/>
            <a:ext cx="2475191" cy="1847248"/>
          </a:xfrm>
          <a:prstGeom prst="rect">
            <a:avLst/>
          </a:prstGeom>
        </p:spPr>
      </p:pic>
    </p:spTree>
    <p:extLst>
      <p:ext uri="{BB962C8B-B14F-4D97-AF65-F5344CB8AC3E}">
        <p14:creationId xmlns:p14="http://schemas.microsoft.com/office/powerpoint/2010/main" val="39852915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67D3F4AD-E2D3-4EEF-8E5A-41A797B710F9}"/>
              </a:ext>
            </a:extLst>
          </p:cNvPr>
          <p:cNvSpPr>
            <a:spLocks noGrp="1" noChangeArrowheads="1"/>
          </p:cNvSpPr>
          <p:nvPr>
            <p:ph type="title"/>
          </p:nvPr>
        </p:nvSpPr>
        <p:spPr>
          <a:xfrm>
            <a:off x="2152650" y="838200"/>
            <a:ext cx="7886700" cy="996950"/>
          </a:xfrm>
        </p:spPr>
        <p:txBody>
          <a:bodyPr/>
          <a:lstStyle/>
          <a:p>
            <a:pPr eaLnBrk="1" hangingPunct="1"/>
            <a:r>
              <a:rPr lang="nl-NL" altLang="nl-NL" b="1" dirty="0"/>
              <a:t>Doel van de les</a:t>
            </a:r>
          </a:p>
        </p:txBody>
      </p:sp>
      <p:sp>
        <p:nvSpPr>
          <p:cNvPr id="7171" name="Tijdelijke aanduiding voor inhoud 2">
            <a:extLst>
              <a:ext uri="{FF2B5EF4-FFF2-40B4-BE49-F238E27FC236}">
                <a16:creationId xmlns:a16="http://schemas.microsoft.com/office/drawing/2014/main" id="{8D8AB751-5123-4045-A621-E113D0ADAFB0}"/>
              </a:ext>
            </a:extLst>
          </p:cNvPr>
          <p:cNvSpPr>
            <a:spLocks noGrp="1" noChangeArrowheads="1"/>
          </p:cNvSpPr>
          <p:nvPr>
            <p:ph idx="1"/>
          </p:nvPr>
        </p:nvSpPr>
        <p:spPr>
          <a:xfrm>
            <a:off x="2152650" y="2123834"/>
            <a:ext cx="6991350" cy="4391025"/>
          </a:xfrm>
        </p:spPr>
        <p:txBody>
          <a:bodyPr/>
          <a:lstStyle/>
          <a:p>
            <a:pPr indent="0">
              <a:buNone/>
            </a:pPr>
            <a:r>
              <a:rPr lang="nl-NL" altLang="nl-NL" dirty="0"/>
              <a:t>Soorten PVC leidingen</a:t>
            </a:r>
          </a:p>
          <a:p>
            <a:pPr indent="0">
              <a:buNone/>
            </a:pPr>
            <a:r>
              <a:rPr lang="nl-NL" altLang="nl-NL" dirty="0"/>
              <a:t>Soorten verbindingen PVC leidingen</a:t>
            </a:r>
          </a:p>
          <a:p>
            <a:pPr indent="0">
              <a:buNone/>
            </a:pPr>
            <a:r>
              <a:rPr lang="nl-NL" altLang="nl-NL" dirty="0"/>
              <a:t>PE leidingen</a:t>
            </a:r>
          </a:p>
          <a:p>
            <a:pPr indent="0">
              <a:buNone/>
            </a:pPr>
            <a:r>
              <a:rPr lang="nl-NL" altLang="nl-NL" dirty="0"/>
              <a:t>PE leidingen verbindingen</a:t>
            </a:r>
          </a:p>
          <a:p>
            <a:pPr indent="0">
              <a:buNone/>
            </a:pPr>
            <a:r>
              <a:rPr lang="nl-NL" altLang="nl-NL" dirty="0"/>
              <a:t>Water ontijzeren</a:t>
            </a:r>
          </a:p>
          <a:p>
            <a:pPr indent="0">
              <a:buNone/>
            </a:pPr>
            <a:r>
              <a:rPr lang="nl-NL" altLang="nl-NL" dirty="0"/>
              <a:t>Open </a:t>
            </a:r>
            <a:r>
              <a:rPr lang="nl-NL" altLang="nl-NL" dirty="0" err="1"/>
              <a:t>ontijzering</a:t>
            </a:r>
            <a:endParaRPr lang="nl-NL" altLang="nl-NL" dirty="0"/>
          </a:p>
          <a:p>
            <a:pPr indent="0">
              <a:buNone/>
            </a:pPr>
            <a:r>
              <a:rPr lang="nl-NL" altLang="nl-NL" dirty="0"/>
              <a:t>Gesloten </a:t>
            </a:r>
            <a:r>
              <a:rPr lang="nl-NL" altLang="nl-NL" dirty="0" err="1"/>
              <a:t>ontijzering</a:t>
            </a:r>
            <a:endParaRPr lang="nl-NL" altLang="nl-NL" dirty="0"/>
          </a:p>
          <a:p>
            <a:pPr indent="0">
              <a:buNone/>
            </a:pPr>
            <a:r>
              <a:rPr lang="nl-NL" altLang="nl-NL" dirty="0"/>
              <a:t>Afsluiting</a:t>
            </a:r>
          </a:p>
          <a:p>
            <a:pPr indent="0">
              <a:buNone/>
            </a:pPr>
            <a:endParaRPr lang="nl-NL" altLang="nl-NL" dirty="0"/>
          </a:p>
        </p:txBody>
      </p:sp>
      <p:pic>
        <p:nvPicPr>
          <p:cNvPr id="5124" name="Afbeelding 6">
            <a:extLst>
              <a:ext uri="{FF2B5EF4-FFF2-40B4-BE49-F238E27FC236}">
                <a16:creationId xmlns:a16="http://schemas.microsoft.com/office/drawing/2014/main" id="{AAB5C878-EE90-41E1-A730-9BE2599D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In de kas gebruiken we 2 soorten leidingen:</a:t>
            </a:r>
          </a:p>
          <a:p>
            <a:pPr indent="0">
              <a:buNone/>
            </a:pPr>
            <a:endParaRPr lang="nl-NL" dirty="0"/>
          </a:p>
          <a:p>
            <a:pPr marL="342900" indent="-342900"/>
            <a:r>
              <a:rPr lang="nl-NL" dirty="0"/>
              <a:t>PVC leidingen</a:t>
            </a:r>
          </a:p>
          <a:p>
            <a:pPr marL="342900" indent="-342900"/>
            <a:endParaRPr lang="nl-NL" dirty="0"/>
          </a:p>
          <a:p>
            <a:pPr marL="342900" indent="-342900"/>
            <a:r>
              <a:rPr lang="nl-NL" dirty="0"/>
              <a:t>PE Leidingen</a:t>
            </a:r>
          </a:p>
        </p:txBody>
      </p:sp>
      <p:pic>
        <p:nvPicPr>
          <p:cNvPr id="7" name="Afbeelding 6">
            <a:extLst>
              <a:ext uri="{FF2B5EF4-FFF2-40B4-BE49-F238E27FC236}">
                <a16:creationId xmlns:a16="http://schemas.microsoft.com/office/drawing/2014/main" id="{06DF1CEC-2218-4789-A166-00E9289E653B}"/>
              </a:ext>
            </a:extLst>
          </p:cNvPr>
          <p:cNvPicPr>
            <a:picLocks noChangeAspect="1"/>
          </p:cNvPicPr>
          <p:nvPr/>
        </p:nvPicPr>
        <p:blipFill>
          <a:blip r:embed="rId3"/>
          <a:stretch>
            <a:fillRect/>
          </a:stretch>
        </p:blipFill>
        <p:spPr>
          <a:xfrm>
            <a:off x="5409571" y="2350967"/>
            <a:ext cx="2390775" cy="1914525"/>
          </a:xfrm>
          <a:prstGeom prst="rect">
            <a:avLst/>
          </a:prstGeom>
        </p:spPr>
      </p:pic>
      <p:pic>
        <p:nvPicPr>
          <p:cNvPr id="1030" name="Picture 6" descr="PE Drinkwaterleidingen | Pipelife NL">
            <a:extLst>
              <a:ext uri="{FF2B5EF4-FFF2-40B4-BE49-F238E27FC236}">
                <a16:creationId xmlns:a16="http://schemas.microsoft.com/office/drawing/2014/main" id="{38BEADC5-2F00-4AC1-BD29-5B17761E6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574" y="4696759"/>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E62DEDDB-334C-47D9-B8C5-A5B3EFAE82EB}"/>
              </a:ext>
            </a:extLst>
          </p:cNvPr>
          <p:cNvSpPr>
            <a:spLocks noGrp="1" noChangeArrowheads="1"/>
          </p:cNvSpPr>
          <p:nvPr>
            <p:ph type="title"/>
          </p:nvPr>
        </p:nvSpPr>
        <p:spPr>
          <a:xfrm>
            <a:off x="1017917" y="690113"/>
            <a:ext cx="9021433" cy="1145037"/>
          </a:xfrm>
        </p:spPr>
        <p:txBody>
          <a:bodyPr/>
          <a:lstStyle/>
          <a:p>
            <a:pPr eaLnBrk="1" hangingPunct="1"/>
            <a:r>
              <a:rPr lang="nl-NL" altLang="nl-NL" b="1" dirty="0"/>
              <a:t>Soorten PVC buizen</a:t>
            </a:r>
          </a:p>
        </p:txBody>
      </p:sp>
      <p:sp>
        <p:nvSpPr>
          <p:cNvPr id="7171" name="Tijdelijke aanduiding voor inhoud 2">
            <a:extLst>
              <a:ext uri="{FF2B5EF4-FFF2-40B4-BE49-F238E27FC236}">
                <a16:creationId xmlns:a16="http://schemas.microsoft.com/office/drawing/2014/main" id="{4DCFCB71-E004-4973-8260-472257F6E883}"/>
              </a:ext>
            </a:extLst>
          </p:cNvPr>
          <p:cNvSpPr>
            <a:spLocks noGrp="1" noChangeArrowheads="1"/>
          </p:cNvSpPr>
          <p:nvPr>
            <p:ph idx="1"/>
          </p:nvPr>
        </p:nvSpPr>
        <p:spPr>
          <a:xfrm>
            <a:off x="1121973" y="1892306"/>
            <a:ext cx="6775450" cy="4391025"/>
          </a:xfrm>
        </p:spPr>
        <p:txBody>
          <a:bodyPr/>
          <a:lstStyle/>
          <a:p>
            <a:pPr indent="0">
              <a:buNone/>
              <a:defRPr/>
            </a:pPr>
            <a:r>
              <a:rPr lang="nl-NL" dirty="0"/>
              <a:t>Een PVC buis wordt gebruikt voor de aan- of afvoer van (vervuild) water.</a:t>
            </a:r>
            <a:br>
              <a:rPr lang="nl-NL" dirty="0"/>
            </a:br>
            <a:r>
              <a:rPr lang="nl-NL" dirty="0"/>
              <a:t> Er zijn twee soorten PVC buizen te onderscheiden:</a:t>
            </a:r>
          </a:p>
          <a:p>
            <a:pPr indent="0">
              <a:buNone/>
              <a:defRPr/>
            </a:pPr>
            <a:endParaRPr lang="nl-NL" dirty="0"/>
          </a:p>
          <a:p>
            <a:pPr>
              <a:defRPr/>
            </a:pPr>
            <a:r>
              <a:rPr lang="nl-NL" dirty="0"/>
              <a:t>PVC afvoerbuis</a:t>
            </a:r>
            <a:br>
              <a:rPr lang="nl-NL" dirty="0"/>
            </a:br>
            <a:br>
              <a:rPr lang="nl-NL" dirty="0"/>
            </a:br>
            <a:br>
              <a:rPr lang="nl-NL" dirty="0"/>
            </a:br>
            <a:br>
              <a:rPr lang="nl-NL" dirty="0"/>
            </a:br>
            <a:endParaRPr lang="nl-NL" dirty="0"/>
          </a:p>
          <a:p>
            <a:pPr>
              <a:defRPr/>
            </a:pPr>
            <a:r>
              <a:rPr lang="nl-NL" dirty="0"/>
              <a:t>PVC drukbuis</a:t>
            </a:r>
          </a:p>
          <a:p>
            <a:pPr>
              <a:defRPr/>
            </a:pPr>
            <a:endParaRPr lang="nl-NL" dirty="0"/>
          </a:p>
        </p:txBody>
      </p:sp>
      <p:pic>
        <p:nvPicPr>
          <p:cNvPr id="2" name="Afbeelding 1">
            <a:extLst>
              <a:ext uri="{FF2B5EF4-FFF2-40B4-BE49-F238E27FC236}">
                <a16:creationId xmlns:a16="http://schemas.microsoft.com/office/drawing/2014/main" id="{55D29308-FE1F-4326-8DF1-88932CFEF2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464" y="2997201"/>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1A421E51-5E6D-4E95-B1AB-0FBF3E0B6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10831">
            <a:off x="5915025" y="4705351"/>
            <a:ext cx="2082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33DA5906-CF60-4E70-A8DE-DBB5D8E60CF1}"/>
              </a:ext>
            </a:extLst>
          </p:cNvPr>
          <p:cNvSpPr>
            <a:spLocks noGrp="1" noChangeArrowheads="1"/>
          </p:cNvSpPr>
          <p:nvPr>
            <p:ph type="title"/>
          </p:nvPr>
        </p:nvSpPr>
        <p:spPr>
          <a:xfrm>
            <a:off x="1043796" y="603849"/>
            <a:ext cx="8995554" cy="1231301"/>
          </a:xfrm>
        </p:spPr>
        <p:txBody>
          <a:bodyPr/>
          <a:lstStyle/>
          <a:p>
            <a:pPr eaLnBrk="1" hangingPunct="1"/>
            <a:r>
              <a:rPr lang="nl-NL" altLang="nl-NL" b="1" dirty="0"/>
              <a:t>PVC afvoerbuis</a:t>
            </a:r>
          </a:p>
        </p:txBody>
      </p:sp>
      <p:sp>
        <p:nvSpPr>
          <p:cNvPr id="5123" name="Tijdelijke aanduiding voor inhoud 2">
            <a:extLst>
              <a:ext uri="{FF2B5EF4-FFF2-40B4-BE49-F238E27FC236}">
                <a16:creationId xmlns:a16="http://schemas.microsoft.com/office/drawing/2014/main" id="{DD1EA24D-96F1-49BB-9B3B-14C3BD297CDF}"/>
              </a:ext>
            </a:extLst>
          </p:cNvPr>
          <p:cNvSpPr>
            <a:spLocks noGrp="1" noChangeArrowheads="1"/>
          </p:cNvSpPr>
          <p:nvPr>
            <p:ph idx="1"/>
          </p:nvPr>
        </p:nvSpPr>
        <p:spPr>
          <a:xfrm>
            <a:off x="1043796" y="1863126"/>
            <a:ext cx="7567613" cy="4391025"/>
          </a:xfrm>
        </p:spPr>
        <p:txBody>
          <a:bodyPr>
            <a:normAutofit/>
          </a:bodyPr>
          <a:lstStyle/>
          <a:p>
            <a:pPr indent="0">
              <a:buNone/>
            </a:pPr>
            <a:r>
              <a:rPr lang="nl-NL" dirty="0"/>
              <a:t>Pvc afvoerbuizen worden ingezet voor vele doeleinden.</a:t>
            </a:r>
          </a:p>
          <a:p>
            <a:pPr indent="0">
              <a:buNone/>
            </a:pPr>
            <a:endParaRPr lang="nl-NL" dirty="0"/>
          </a:p>
          <a:p>
            <a:pPr indent="0">
              <a:buNone/>
            </a:pPr>
            <a:r>
              <a:rPr lang="nl-NL" dirty="0"/>
              <a:t>Ze worden bijvoorbeeld toegepast voor het afvoeren van afvalwater van wastafels en toiletten (rioolwater), maar ook voor het afvoeren van regenwater van een straatkolk. </a:t>
            </a:r>
            <a:endParaRPr lang="nl-NL" altLang="nl-NL" dirty="0"/>
          </a:p>
        </p:txBody>
      </p:sp>
      <p:pic>
        <p:nvPicPr>
          <p:cNvPr id="10242" name="Picture 2" descr="PVC Afvoer Lijm Sifon met Ontstoppingsstuk Type M 32 mm | Daruma Koi">
            <a:extLst>
              <a:ext uri="{FF2B5EF4-FFF2-40B4-BE49-F238E27FC236}">
                <a16:creationId xmlns:a16="http://schemas.microsoft.com/office/drawing/2014/main" id="{38A0C1E2-9E09-42B8-B95C-4D982730D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752" y="4455813"/>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511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1000"/>
                                        <p:tgtEl>
                                          <p:spTgt spid="5123">
                                            <p:txEl>
                                              <p:pRg st="2" end="2"/>
                                            </p:txEl>
                                          </p:spTgt>
                                        </p:tgtEl>
                                      </p:cBhvr>
                                    </p:animEffect>
                                    <p:anim calcmode="lin" valueType="num">
                                      <p:cBhvr>
                                        <p:cTn id="1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fade">
                                      <p:cBhvr>
                                        <p:cTn id="19" dur="1000"/>
                                        <p:tgtEl>
                                          <p:spTgt spid="10242"/>
                                        </p:tgtEl>
                                      </p:cBhvr>
                                    </p:animEffect>
                                    <p:anim calcmode="lin" valueType="num">
                                      <p:cBhvr>
                                        <p:cTn id="20" dur="1000" fill="hold"/>
                                        <p:tgtEl>
                                          <p:spTgt spid="10242"/>
                                        </p:tgtEl>
                                        <p:attrNameLst>
                                          <p:attrName>ppt_x</p:attrName>
                                        </p:attrNameLst>
                                      </p:cBhvr>
                                      <p:tavLst>
                                        <p:tav tm="0">
                                          <p:val>
                                            <p:strVal val="#ppt_x"/>
                                          </p:val>
                                        </p:tav>
                                        <p:tav tm="100000">
                                          <p:val>
                                            <p:strVal val="#ppt_x"/>
                                          </p:val>
                                        </p:tav>
                                      </p:tavLst>
                                    </p:anim>
                                    <p:anim calcmode="lin" valueType="num">
                                      <p:cBhvr>
                                        <p:cTn id="21"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33DA5906-CF60-4E70-A8DE-DBB5D8E60CF1}"/>
              </a:ext>
            </a:extLst>
          </p:cNvPr>
          <p:cNvSpPr>
            <a:spLocks noGrp="1" noChangeArrowheads="1"/>
          </p:cNvSpPr>
          <p:nvPr>
            <p:ph type="title"/>
          </p:nvPr>
        </p:nvSpPr>
        <p:spPr>
          <a:xfrm>
            <a:off x="1043796" y="603849"/>
            <a:ext cx="8995554" cy="1231301"/>
          </a:xfrm>
        </p:spPr>
        <p:txBody>
          <a:bodyPr/>
          <a:lstStyle/>
          <a:p>
            <a:pPr eaLnBrk="1" hangingPunct="1"/>
            <a:r>
              <a:rPr lang="nl-NL" altLang="nl-NL" b="1" dirty="0"/>
              <a:t>PVC afvoerbuis</a:t>
            </a:r>
          </a:p>
        </p:txBody>
      </p:sp>
      <p:sp>
        <p:nvSpPr>
          <p:cNvPr id="5123" name="Tijdelijke aanduiding voor inhoud 2">
            <a:extLst>
              <a:ext uri="{FF2B5EF4-FFF2-40B4-BE49-F238E27FC236}">
                <a16:creationId xmlns:a16="http://schemas.microsoft.com/office/drawing/2014/main" id="{DD1EA24D-96F1-49BB-9B3B-14C3BD297CDF}"/>
              </a:ext>
            </a:extLst>
          </p:cNvPr>
          <p:cNvSpPr>
            <a:spLocks noGrp="1" noChangeArrowheads="1"/>
          </p:cNvSpPr>
          <p:nvPr>
            <p:ph idx="1"/>
          </p:nvPr>
        </p:nvSpPr>
        <p:spPr>
          <a:xfrm>
            <a:off x="1043796" y="1863126"/>
            <a:ext cx="7567613" cy="4391025"/>
          </a:xfrm>
        </p:spPr>
        <p:txBody>
          <a:bodyPr>
            <a:normAutofit/>
          </a:bodyPr>
          <a:lstStyle/>
          <a:p>
            <a:pPr indent="0">
              <a:buNone/>
            </a:pPr>
            <a:r>
              <a:rPr lang="nl-NL" dirty="0"/>
              <a:t>Afhankelijk van de hoeveelheid afvalwater wordt de juiste diameter pvc buis gekozen. Een wastafel bijvoorbeeld heeft minder afvalwater dan een wc. </a:t>
            </a:r>
          </a:p>
          <a:p>
            <a:pPr indent="0">
              <a:buNone/>
            </a:pPr>
            <a:endParaRPr lang="nl-NL" dirty="0"/>
          </a:p>
          <a:p>
            <a:pPr indent="0">
              <a:buNone/>
            </a:pPr>
            <a:r>
              <a:rPr lang="nl-NL" dirty="0"/>
              <a:t>Een straatkolk moet bij een hevige regenbui grotere hoeveelheden water afvoeren en heeft daarom een grotere diameter pvc afvoerbuis nodig.</a:t>
            </a:r>
            <a:br>
              <a:rPr lang="nl-NL" dirty="0"/>
            </a:br>
            <a:endParaRPr lang="nl-NL" altLang="nl-NL" dirty="0"/>
          </a:p>
        </p:txBody>
      </p:sp>
      <p:pic>
        <p:nvPicPr>
          <p:cNvPr id="2" name="Afbeelding 1">
            <a:extLst>
              <a:ext uri="{FF2B5EF4-FFF2-40B4-BE49-F238E27FC236}">
                <a16:creationId xmlns:a16="http://schemas.microsoft.com/office/drawing/2014/main" id="{14B7FED1-EEB7-42A5-9635-2763C8AEFB1D}"/>
              </a:ext>
            </a:extLst>
          </p:cNvPr>
          <p:cNvPicPr>
            <a:picLocks noChangeAspect="1"/>
          </p:cNvPicPr>
          <p:nvPr/>
        </p:nvPicPr>
        <p:blipFill rotWithShape="1">
          <a:blip r:embed="rId3"/>
          <a:srcRect b="20392"/>
          <a:stretch/>
        </p:blipFill>
        <p:spPr>
          <a:xfrm>
            <a:off x="6846324" y="4416904"/>
            <a:ext cx="3743409" cy="195801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33DA5906-CF60-4E70-A8DE-DBB5D8E60CF1}"/>
              </a:ext>
            </a:extLst>
          </p:cNvPr>
          <p:cNvSpPr>
            <a:spLocks noGrp="1" noChangeArrowheads="1"/>
          </p:cNvSpPr>
          <p:nvPr>
            <p:ph type="title"/>
          </p:nvPr>
        </p:nvSpPr>
        <p:spPr>
          <a:xfrm>
            <a:off x="1043796" y="603849"/>
            <a:ext cx="8995554" cy="1231301"/>
          </a:xfrm>
        </p:spPr>
        <p:txBody>
          <a:bodyPr/>
          <a:lstStyle/>
          <a:p>
            <a:pPr eaLnBrk="1" hangingPunct="1"/>
            <a:r>
              <a:rPr lang="nl-NL" altLang="nl-NL" b="1" dirty="0"/>
              <a:t>PVC afvoerbuis</a:t>
            </a:r>
          </a:p>
        </p:txBody>
      </p:sp>
      <p:sp>
        <p:nvSpPr>
          <p:cNvPr id="5123" name="Tijdelijke aanduiding voor inhoud 2">
            <a:extLst>
              <a:ext uri="{FF2B5EF4-FFF2-40B4-BE49-F238E27FC236}">
                <a16:creationId xmlns:a16="http://schemas.microsoft.com/office/drawing/2014/main" id="{DD1EA24D-96F1-49BB-9B3B-14C3BD297CDF}"/>
              </a:ext>
            </a:extLst>
          </p:cNvPr>
          <p:cNvSpPr>
            <a:spLocks noGrp="1" noChangeArrowheads="1"/>
          </p:cNvSpPr>
          <p:nvPr>
            <p:ph idx="1"/>
          </p:nvPr>
        </p:nvSpPr>
        <p:spPr>
          <a:xfrm>
            <a:off x="1043796" y="1863126"/>
            <a:ext cx="7567613" cy="4391025"/>
          </a:xfrm>
        </p:spPr>
        <p:txBody>
          <a:bodyPr>
            <a:normAutofit/>
          </a:bodyPr>
          <a:lstStyle/>
          <a:p>
            <a:pPr indent="0">
              <a:buNone/>
            </a:pPr>
            <a:r>
              <a:rPr lang="nl-NL" dirty="0"/>
              <a:t>Niet voor elke toepassing is een pvc buis met dezelfde sterkte nodig, een pvc buis in een woning mag bijvoorbeeld minder sterk zijn dan een pvc buis die onder het straatwerk gelegd wordt. </a:t>
            </a:r>
          </a:p>
          <a:p>
            <a:pPr indent="0">
              <a:buNone/>
            </a:pPr>
            <a:endParaRPr lang="nl-NL" dirty="0"/>
          </a:p>
          <a:p>
            <a:pPr indent="0">
              <a:buNone/>
            </a:pPr>
            <a:r>
              <a:rPr lang="nl-NL" dirty="0"/>
              <a:t>Om de sterkte inzichtelijk te maken zijn pvc buizen van een klasse voorzien.</a:t>
            </a:r>
          </a:p>
          <a:p>
            <a:pPr indent="0">
              <a:buNone/>
            </a:pPr>
            <a:endParaRPr lang="nl-NL" altLang="nl-NL" dirty="0"/>
          </a:p>
          <a:p>
            <a:pPr indent="0">
              <a:buNone/>
            </a:pPr>
            <a:r>
              <a:rPr lang="nl-NL" dirty="0"/>
              <a:t>Om de sterkte van pvc rioolbuizen uit te drukken zijn er 3 klassen: SN2, SN4 en SN8. Hoe hoger het getal, des te sterker de pvc buis. De meest gangbare klasse is SN4.</a:t>
            </a:r>
            <a:endParaRPr lang="nl-NL" altLang="nl-NL" dirty="0"/>
          </a:p>
        </p:txBody>
      </p:sp>
    </p:spTree>
    <p:extLst>
      <p:ext uri="{BB962C8B-B14F-4D97-AF65-F5344CB8AC3E}">
        <p14:creationId xmlns:p14="http://schemas.microsoft.com/office/powerpoint/2010/main" val="3456972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1000"/>
                                        <p:tgtEl>
                                          <p:spTgt spid="5123">
                                            <p:txEl>
                                              <p:pRg st="2" end="2"/>
                                            </p:txEl>
                                          </p:spTgt>
                                        </p:tgtEl>
                                      </p:cBhvr>
                                    </p:animEffect>
                                    <p:anim calcmode="lin" valueType="num">
                                      <p:cBhvr>
                                        <p:cTn id="1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fade">
                                      <p:cBhvr>
                                        <p:cTn id="21" dur="1000"/>
                                        <p:tgtEl>
                                          <p:spTgt spid="5123">
                                            <p:txEl>
                                              <p:pRg st="4" end="4"/>
                                            </p:txEl>
                                          </p:spTgt>
                                        </p:tgtEl>
                                      </p:cBhvr>
                                    </p:animEffect>
                                    <p:anim calcmode="lin" valueType="num">
                                      <p:cBhvr>
                                        <p:cTn id="22"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9EB-BADE-474A-91BD-35E5F319F469}">
  <ds:schemaRefs>
    <ds:schemaRef ds:uri="http://purl.org/dc/dcmitype/"/>
    <ds:schemaRef ds:uri="http://schemas.microsoft.com/office/infopath/2007/PartnerControls"/>
    <ds:schemaRef ds:uri="http://purl.org/dc/elements/1.1/"/>
    <ds:schemaRef ds:uri="http://schemas.microsoft.com/office/2006/documentManagement/types"/>
    <ds:schemaRef ds:uri="88fa185b-b6f4-4426-890a-edc6532e8d4f"/>
    <ds:schemaRef ds:uri="521c7c86-cc27-4cef-8605-4ebb03422227"/>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4F70FDC1-94A8-4830-BEED-F25231F29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906</TotalTime>
  <Words>1091</Words>
  <Application>Microsoft Office PowerPoint</Application>
  <PresentationFormat>Breedbeeld</PresentationFormat>
  <Paragraphs>170</Paragraphs>
  <Slides>30</Slides>
  <Notes>28</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30</vt:i4>
      </vt:variant>
    </vt:vector>
  </HeadingPairs>
  <TitlesOfParts>
    <vt:vector size="34" baseType="lpstr">
      <vt:lpstr>Arial</vt:lpstr>
      <vt:lpstr>Calibri</vt:lpstr>
      <vt:lpstr>opensans_regular</vt:lpstr>
      <vt:lpstr>Kantoorthema</vt:lpstr>
      <vt:lpstr>PowerPoint-presentatie</vt:lpstr>
      <vt:lpstr>Aftrap</vt:lpstr>
      <vt:lpstr>Leidingen en ontijzeren</vt:lpstr>
      <vt:lpstr>Doel van de les</vt:lpstr>
      <vt:lpstr>leidingen</vt:lpstr>
      <vt:lpstr>Soorten PVC buizen</vt:lpstr>
      <vt:lpstr>PVC afvoerbuis</vt:lpstr>
      <vt:lpstr>PVC afvoerbuis</vt:lpstr>
      <vt:lpstr>PVC afvoerbuis</vt:lpstr>
      <vt:lpstr>PVC afvoerbuis</vt:lpstr>
      <vt:lpstr>PVC afvoer leiding verbinden</vt:lpstr>
      <vt:lpstr>Manchet verbindingen</vt:lpstr>
      <vt:lpstr>PVC Drukleidingen</vt:lpstr>
      <vt:lpstr>PVC buizen verlijmen</vt:lpstr>
      <vt:lpstr>PE leidingen</vt:lpstr>
      <vt:lpstr>PE leidingen</vt:lpstr>
      <vt:lpstr>PE Leidingen</vt:lpstr>
      <vt:lpstr>PE leidingen koppelen</vt:lpstr>
      <vt:lpstr>PE leidingen koppelen</vt:lpstr>
      <vt:lpstr>PE leidingen verbinden met koppelingen</vt:lpstr>
      <vt:lpstr>PE leidingen elektrolassen</vt:lpstr>
      <vt:lpstr>Pe leidingen elektrolassen</vt:lpstr>
      <vt:lpstr>Water ontijzeren</vt:lpstr>
      <vt:lpstr>Water ontijzeren</vt:lpstr>
      <vt:lpstr>Water ontijzeren</vt:lpstr>
      <vt:lpstr>Open beluchting</vt:lpstr>
      <vt:lpstr>Open beluchting</vt:lpstr>
      <vt:lpstr>Gesloten beluchting</vt:lpstr>
      <vt:lpstr>Gesloten beluchting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129</cp:revision>
  <dcterms:created xsi:type="dcterms:W3CDTF">2020-11-10T08:38:03Z</dcterms:created>
  <dcterms:modified xsi:type="dcterms:W3CDTF">2025-03-25T14:20:26Z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